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74" r:id="rId4"/>
    <p:sldId id="256" r:id="rId5"/>
    <p:sldId id="259" r:id="rId6"/>
    <p:sldId id="261" r:id="rId7"/>
    <p:sldId id="262" r:id="rId8"/>
    <p:sldId id="263" r:id="rId9"/>
    <p:sldId id="264" r:id="rId10"/>
    <p:sldId id="265" r:id="rId11"/>
    <p:sldId id="266" r:id="rId12"/>
    <p:sldId id="267" r:id="rId13"/>
    <p:sldId id="271" r:id="rId14"/>
    <p:sldId id="275" r:id="rId15"/>
    <p:sldId id="268" r:id="rId16"/>
    <p:sldId id="276" r:id="rId17"/>
    <p:sldId id="272" r:id="rId18"/>
    <p:sldId id="273"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s Musels" initials="DM" lastIdx="1" clrIdx="0">
    <p:extLst>
      <p:ext uri="{19B8F6BF-5375-455C-9EA6-DF929625EA0E}">
        <p15:presenceInfo xmlns:p15="http://schemas.microsoft.com/office/powerpoint/2012/main" userId="16226b7b6573c0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6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5A3E-3E43-4CAC-A635-BFF2BCB0C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5B8DC6-DCB4-4FA1-A624-5274CA8CD4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D396B8-4D7F-45B3-B49A-33E4257C411C}"/>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AAC91A05-B5A9-443B-B006-B39E5BCE2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53BC7-6F7B-4562-ACBB-9D64F3A57EF8}"/>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17896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6AC8-539D-471E-B8D2-B78BA88DB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632423-344B-475B-847C-FB873EDF1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251FA-A4F3-4944-902D-2E64812E3C37}"/>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2FB9519B-B002-4A8A-9E14-38EBA5297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4D73C-15B6-4DFD-8101-7B052D4A7BD2}"/>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57712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0CD24-49D7-4C53-99C7-FEA6D6C17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E9042B-58A2-4B63-933D-C71F2C577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D815B-074F-49E7-9613-CB0339F32427}"/>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B9E94D12-7DD3-4235-A9EB-685E68D78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2EF2B-A17C-4AAE-B2FE-01EFE7758C4C}"/>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175786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3165-C01D-4312-842C-17904F02D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FB46A-7F91-4318-BBFD-22C2D5136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BF631-E7B5-4552-A816-FD66167E85E3}"/>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2A9F7272-5E08-4D07-9182-16C0B326C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0B6A1-428E-4540-BE73-D8C969F0B018}"/>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23715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582D-E6E2-4EB1-A79A-01A3AF0C6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70A8A-9E8A-4245-84E9-19BF4CD07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C86AB-F757-4AAF-BB75-4B15391A53E1}"/>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0E22E1C7-76EA-4513-B8E2-C56E20922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B23F9-3DF0-44A1-A7E7-0C04937F624E}"/>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189803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6D8D-9F8B-45BD-B899-F7F71C300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E4D90-DD59-4360-A493-EF1B73EED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5C2AB-875D-4ABD-ADF4-603D13E01B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1D040B-A547-41A3-B302-828CCA01153E}"/>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6" name="Footer Placeholder 5">
            <a:extLst>
              <a:ext uri="{FF2B5EF4-FFF2-40B4-BE49-F238E27FC236}">
                <a16:creationId xmlns:a16="http://schemas.microsoft.com/office/drawing/2014/main" id="{93A8340A-4542-47F1-B292-C175D0A47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825C0-E73A-4CE3-B68E-C14588379521}"/>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84790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9365-3E06-4A8E-A85E-64C178C179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70ACC9-4BBE-4E5D-B5EF-A7445A2FA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40B6C-756A-48C6-A2F3-E94F8BD89C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30667-1F90-4943-811F-02FA1F2FF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91AD3C-93D2-4B39-9A8D-67386F8CD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392464-EDCA-4EFF-8AD8-DDD3CB9E6652}"/>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8" name="Footer Placeholder 7">
            <a:extLst>
              <a:ext uri="{FF2B5EF4-FFF2-40B4-BE49-F238E27FC236}">
                <a16:creationId xmlns:a16="http://schemas.microsoft.com/office/drawing/2014/main" id="{9EE768E0-E88D-4A60-8BEB-BCF692CF30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C951A5-D8D0-452C-B66D-7AF5053172A1}"/>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24202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2126-3E72-4AE7-9D22-914D2EFC41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2FD3B-9028-45F0-A18D-2E099D7C4360}"/>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4" name="Footer Placeholder 3">
            <a:extLst>
              <a:ext uri="{FF2B5EF4-FFF2-40B4-BE49-F238E27FC236}">
                <a16:creationId xmlns:a16="http://schemas.microsoft.com/office/drawing/2014/main" id="{FC55A8BB-FE0A-40D0-BBEB-B6A592E85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CC8FEE-37A2-48DD-AA7F-AFBE1DC510E7}"/>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381824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053DA-767A-43D5-AEA8-BD16B69ED74F}"/>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3" name="Footer Placeholder 2">
            <a:extLst>
              <a:ext uri="{FF2B5EF4-FFF2-40B4-BE49-F238E27FC236}">
                <a16:creationId xmlns:a16="http://schemas.microsoft.com/office/drawing/2014/main" id="{789B18CF-8C60-4ADF-80E1-832E313147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650813-309C-4AB3-A039-1B24F52FD9E0}"/>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22846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7986-CCCF-4570-BDAC-D163D59F8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8E50B-3C5A-4548-B597-44C94610E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C010C-6BB2-4E6E-BCFA-D7FF130E3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6F953-2776-422B-9C8D-1C32F9FF351A}"/>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6" name="Footer Placeholder 5">
            <a:extLst>
              <a:ext uri="{FF2B5EF4-FFF2-40B4-BE49-F238E27FC236}">
                <a16:creationId xmlns:a16="http://schemas.microsoft.com/office/drawing/2014/main" id="{8E3552ED-37AF-4BFA-BA92-0FBBD6364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E7D10-21A1-478D-8D59-9C3A0437D777}"/>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41037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A350-97F7-41E2-A15E-6DA8B089E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0870D-601E-4B7D-B8E2-ABC826FFA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1631E0-C068-4748-BB42-9168F421B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41BAE-1B33-4019-8CB3-4DB3249429CE}"/>
              </a:ext>
            </a:extLst>
          </p:cNvPr>
          <p:cNvSpPr>
            <a:spLocks noGrp="1"/>
          </p:cNvSpPr>
          <p:nvPr>
            <p:ph type="dt" sz="half" idx="10"/>
          </p:nvPr>
        </p:nvSpPr>
        <p:spPr/>
        <p:txBody>
          <a:bodyPr/>
          <a:lstStyle/>
          <a:p>
            <a:fld id="{454B1B4C-C86A-47A2-83CC-89E0982894E0}" type="datetimeFigureOut">
              <a:rPr lang="en-US" smtClean="0"/>
              <a:t>4/3/2019</a:t>
            </a:fld>
            <a:endParaRPr lang="en-US"/>
          </a:p>
        </p:txBody>
      </p:sp>
      <p:sp>
        <p:nvSpPr>
          <p:cNvPr id="6" name="Footer Placeholder 5">
            <a:extLst>
              <a:ext uri="{FF2B5EF4-FFF2-40B4-BE49-F238E27FC236}">
                <a16:creationId xmlns:a16="http://schemas.microsoft.com/office/drawing/2014/main" id="{1483B721-0552-42CD-8771-CC1D830FD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22BAF-EAAC-4687-B6D8-F0FEE81D416D}"/>
              </a:ext>
            </a:extLst>
          </p:cNvPr>
          <p:cNvSpPr>
            <a:spLocks noGrp="1"/>
          </p:cNvSpPr>
          <p:nvPr>
            <p:ph type="sldNum" sz="quarter" idx="12"/>
          </p:nvPr>
        </p:nvSpPr>
        <p:spPr/>
        <p:txBody>
          <a:bodyPr/>
          <a:lstStyle/>
          <a:p>
            <a:fld id="{40E05CC2-AD91-430C-BEC4-26AF5769CE27}" type="slidenum">
              <a:rPr lang="en-US" smtClean="0"/>
              <a:t>‹#›</a:t>
            </a:fld>
            <a:endParaRPr lang="en-US"/>
          </a:p>
        </p:txBody>
      </p:sp>
    </p:spTree>
    <p:extLst>
      <p:ext uri="{BB962C8B-B14F-4D97-AF65-F5344CB8AC3E}">
        <p14:creationId xmlns:p14="http://schemas.microsoft.com/office/powerpoint/2010/main" val="249724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6A249-A7D3-4E8C-A5EE-9AF569172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572DE-90C9-419C-9A86-1201F92D6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4A3D6-FB5C-4334-9E26-1F084417C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B1B4C-C86A-47A2-83CC-89E0982894E0}" type="datetimeFigureOut">
              <a:rPr lang="en-US" smtClean="0"/>
              <a:t>4/3/2019</a:t>
            </a:fld>
            <a:endParaRPr lang="en-US"/>
          </a:p>
        </p:txBody>
      </p:sp>
      <p:sp>
        <p:nvSpPr>
          <p:cNvPr id="5" name="Footer Placeholder 4">
            <a:extLst>
              <a:ext uri="{FF2B5EF4-FFF2-40B4-BE49-F238E27FC236}">
                <a16:creationId xmlns:a16="http://schemas.microsoft.com/office/drawing/2014/main" id="{B589AADD-4557-4C4E-8A46-F8203E25D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2D343B-3528-4DCD-B525-71B2EFD69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05CC2-AD91-430C-BEC4-26AF5769CE27}" type="slidenum">
              <a:rPr lang="en-US" smtClean="0"/>
              <a:t>‹#›</a:t>
            </a:fld>
            <a:endParaRPr lang="en-US"/>
          </a:p>
        </p:txBody>
      </p:sp>
    </p:spTree>
    <p:extLst>
      <p:ext uri="{BB962C8B-B14F-4D97-AF65-F5344CB8AC3E}">
        <p14:creationId xmlns:p14="http://schemas.microsoft.com/office/powerpoint/2010/main" val="295337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lv.wikipedia.org/w/index.php?title=Ozonators&amp;action=edit&amp;redlink=1" TargetMode="External"/><Relationship Id="rId13" Type="http://schemas.openxmlformats.org/officeDocument/2006/relationships/hyperlink" Target="https://lv.wikipedia.org/wiki/Vi%C4%BC%C5%86a_garums" TargetMode="External"/><Relationship Id="rId3" Type="http://schemas.openxmlformats.org/officeDocument/2006/relationships/hyperlink" Target="https://lv.wikipedia.org/wiki/G%C4%81ze" TargetMode="External"/><Relationship Id="rId7" Type="http://schemas.openxmlformats.org/officeDocument/2006/relationships/hyperlink" Target="https://lv.wikipedia.org/wiki/Ener%C4%A3ija" TargetMode="External"/><Relationship Id="rId12" Type="http://schemas.openxmlformats.org/officeDocument/2006/relationships/hyperlink" Target="https://lv.wikipedia.org/wiki/UV_starojums" TargetMode="External"/><Relationship Id="rId17" Type="http://schemas.openxmlformats.org/officeDocument/2006/relationships/image" Target="../media/image11.jpeg"/><Relationship Id="rId2" Type="http://schemas.openxmlformats.org/officeDocument/2006/relationships/hyperlink" Target="https://lv.wikipedia.org/wiki/Grie%C4%B7u_valoda" TargetMode="External"/><Relationship Id="rId16" Type="http://schemas.openxmlformats.org/officeDocument/2006/relationships/hyperlink" Target="https://lv.wikipedia.org/wiki/Ozona_sl%C4%81nis" TargetMode="External"/><Relationship Id="rId1" Type="http://schemas.openxmlformats.org/officeDocument/2006/relationships/slideLayout" Target="../slideLayouts/slideLayout6.xml"/><Relationship Id="rId6" Type="http://schemas.openxmlformats.org/officeDocument/2006/relationships/hyperlink" Target="https://lv.wikipedia.org/wiki/Alotrops" TargetMode="External"/><Relationship Id="rId11" Type="http://schemas.openxmlformats.org/officeDocument/2006/relationships/hyperlink" Target="https://lv.wikipedia.org/wiki/Saule" TargetMode="External"/><Relationship Id="rId5" Type="http://schemas.openxmlformats.org/officeDocument/2006/relationships/hyperlink" Target="https://lv.wikipedia.org/wiki/Sk%C4%81beklis" TargetMode="External"/><Relationship Id="rId15" Type="http://schemas.openxmlformats.org/officeDocument/2006/relationships/hyperlink" Target="https://lv.wikipedia.org/wiki/Kilometrs" TargetMode="External"/><Relationship Id="rId10" Type="http://schemas.openxmlformats.org/officeDocument/2006/relationships/hyperlink" Target="https://lv.wikipedia.org/wiki/Izl%C4%81de" TargetMode="External"/><Relationship Id="rId4" Type="http://schemas.openxmlformats.org/officeDocument/2006/relationships/hyperlink" Target="https://lv.wikipedia.org/wiki/Smar%C5%BEa" TargetMode="External"/><Relationship Id="rId9" Type="http://schemas.openxmlformats.org/officeDocument/2006/relationships/hyperlink" Target="https://lv.wikipedia.org/wiki/Zibens" TargetMode="External"/><Relationship Id="rId14" Type="http://schemas.openxmlformats.org/officeDocument/2006/relationships/hyperlink" Target="https://lv.wikipedia.org/wiki/Nanomet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B68E-5C75-4D2D-B8F2-3E86ADFD4B95}"/>
              </a:ext>
            </a:extLst>
          </p:cNvPr>
          <p:cNvSpPr>
            <a:spLocks noGrp="1"/>
          </p:cNvSpPr>
          <p:nvPr>
            <p:ph type="ctrTitle"/>
          </p:nvPr>
        </p:nvSpPr>
        <p:spPr>
          <a:xfrm>
            <a:off x="1524000" y="569167"/>
            <a:ext cx="9144000" cy="718457"/>
          </a:xfrm>
        </p:spPr>
        <p:txBody>
          <a:bodyPr>
            <a:normAutofit fontScale="90000"/>
          </a:bodyPr>
          <a:lstStyle/>
          <a:p>
            <a:r>
              <a:rPr lang="en-US" dirty="0"/>
              <a:t>S</a:t>
            </a:r>
            <a:r>
              <a:rPr lang="lv-LV" dirty="0"/>
              <a:t>aturs</a:t>
            </a:r>
            <a:endParaRPr lang="en-US" dirty="0"/>
          </a:p>
        </p:txBody>
      </p:sp>
      <p:sp>
        <p:nvSpPr>
          <p:cNvPr id="3" name="Subtitle 2">
            <a:extLst>
              <a:ext uri="{FF2B5EF4-FFF2-40B4-BE49-F238E27FC236}">
                <a16:creationId xmlns:a16="http://schemas.microsoft.com/office/drawing/2014/main" id="{0F07BBC4-A21E-40ED-92E1-6FD033080C04}"/>
              </a:ext>
            </a:extLst>
          </p:cNvPr>
          <p:cNvSpPr>
            <a:spLocks noGrp="1"/>
          </p:cNvSpPr>
          <p:nvPr>
            <p:ph type="subTitle" idx="1"/>
          </p:nvPr>
        </p:nvSpPr>
        <p:spPr>
          <a:xfrm>
            <a:off x="1524000" y="1530219"/>
            <a:ext cx="8091056" cy="4758613"/>
          </a:xfrm>
        </p:spPr>
        <p:txBody>
          <a:bodyPr>
            <a:normAutofit/>
          </a:bodyPr>
          <a:lstStyle/>
          <a:p>
            <a:r>
              <a:rPr lang="en-US" dirty="0"/>
              <a:t>1.</a:t>
            </a:r>
            <a:r>
              <a:rPr lang="lv-LV" dirty="0"/>
              <a:t> </a:t>
            </a:r>
            <a:r>
              <a:rPr lang="en-US" dirty="0"/>
              <a:t>P</a:t>
            </a:r>
            <a:r>
              <a:rPr lang="lv-LV" dirty="0"/>
              <a:t>amatinformacija, Ķīmijas pamatjedzeini</a:t>
            </a:r>
          </a:p>
          <a:p>
            <a:r>
              <a:rPr lang="lv-LV" dirty="0"/>
              <a:t>2. Ozons, veidošanas process, tehnoloģija</a:t>
            </a:r>
          </a:p>
          <a:p>
            <a:r>
              <a:rPr lang="lv-LV" dirty="0"/>
              <a:t>3.</a:t>
            </a:r>
            <a:r>
              <a:rPr lang="en-US" dirty="0"/>
              <a:t>J</a:t>
            </a:r>
            <a:r>
              <a:rPr lang="lv-LV" dirty="0"/>
              <a:t>uridiska daļa </a:t>
            </a:r>
            <a:r>
              <a:rPr lang="en-US" dirty="0"/>
              <a:t>EN 16282-7 </a:t>
            </a:r>
            <a:r>
              <a:rPr lang="lv-LV" dirty="0"/>
              <a:t>-2017</a:t>
            </a:r>
          </a:p>
          <a:p>
            <a:r>
              <a:rPr lang="en-US" b="1" i="1" dirty="0"/>
              <a:t>Standard for Kitchen Fire Protection</a:t>
            </a:r>
            <a:endParaRPr lang="lv-LV" b="1" i="1" dirty="0"/>
          </a:p>
          <a:p>
            <a:r>
              <a:rPr lang="lv-LV" dirty="0"/>
              <a:t>4. Infuser, par firmu prezentacijas no seminara Rigā 2016</a:t>
            </a:r>
          </a:p>
          <a:p>
            <a:r>
              <a:rPr lang="lv-LV" dirty="0"/>
              <a:t>5.Compact, pieredze LV</a:t>
            </a:r>
          </a:p>
          <a:p>
            <a:r>
              <a:rPr lang="lv-LV" dirty="0"/>
              <a:t>6 Salidzinājums, principiālas atšķīrības (skabekla koncentrācija)</a:t>
            </a:r>
          </a:p>
          <a:p>
            <a:r>
              <a:rPr lang="lv-LV" dirty="0"/>
              <a:t>7.Prezentācija 2018 Eng.</a:t>
            </a:r>
          </a:p>
          <a:p>
            <a:r>
              <a:rPr lang="lv-LV" dirty="0"/>
              <a:t>8.Secinājumi</a:t>
            </a:r>
            <a:endParaRPr lang="en-US" dirty="0"/>
          </a:p>
        </p:txBody>
      </p:sp>
      <p:pic>
        <p:nvPicPr>
          <p:cNvPr id="4" name="Picture 2" descr="Infuser">
            <a:extLst>
              <a:ext uri="{FF2B5EF4-FFF2-40B4-BE49-F238E27FC236}">
                <a16:creationId xmlns:a16="http://schemas.microsoft.com/office/drawing/2014/main" id="{DED47CFE-51EE-4C46-80DA-C969A2C48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290220"/>
            <a:ext cx="1480596" cy="123999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s 1">
            <a:extLst>
              <a:ext uri="{FF2B5EF4-FFF2-40B4-BE49-F238E27FC236}">
                <a16:creationId xmlns:a16="http://schemas.microsoft.com/office/drawing/2014/main" id="{9FF9F26F-35F6-4333-991D-755FA80E3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584" y="426140"/>
            <a:ext cx="1856435" cy="11040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16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110-B5D5-4735-A0B5-CCFA0D57F1F2}"/>
              </a:ext>
            </a:extLst>
          </p:cNvPr>
          <p:cNvSpPr>
            <a:spLocks noGrp="1"/>
          </p:cNvSpPr>
          <p:nvPr>
            <p:ph type="title"/>
          </p:nvPr>
        </p:nvSpPr>
        <p:spPr>
          <a:xfrm>
            <a:off x="559293" y="621438"/>
            <a:ext cx="10709429" cy="887768"/>
          </a:xfrm>
        </p:spPr>
        <p:txBody>
          <a:bodyPr>
            <a:normAutofit fontScale="90000"/>
          </a:bodyPr>
          <a:lstStyle/>
          <a:p>
            <a:pPr algn="ct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Ozona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īpašības</a:t>
            </a:r>
            <a:br>
              <a:rPr lang="lv-LV" dirty="0">
                <a:solidFill>
                  <a:srgbClr val="54595D"/>
                </a:solidFill>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9B09CC10-883E-436E-ABB3-F19814D2F525}"/>
              </a:ext>
            </a:extLst>
          </p:cNvPr>
          <p:cNvSpPr/>
          <p:nvPr/>
        </p:nvSpPr>
        <p:spPr>
          <a:xfrm>
            <a:off x="838200" y="2614922"/>
            <a:ext cx="10515600" cy="2563715"/>
          </a:xfrm>
          <a:prstGeom prst="rect">
            <a:avLst/>
          </a:prstGeom>
        </p:spPr>
        <p:txBody>
          <a:bodyPr wrap="square">
            <a:spAutoFit/>
          </a:bodyPr>
          <a:lstStyle/>
          <a:p>
            <a:pPr>
              <a:lnSpc>
                <a:spcPct val="107000"/>
              </a:lnSpc>
              <a:spcBef>
                <a:spcPts val="1200"/>
              </a:spcBef>
              <a:spcAft>
                <a:spcPts val="300"/>
              </a:spcAf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bezkrāsaina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augstās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koncentrācijās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vāji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zilgana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ūdenī</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šķīstoša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gāze</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asu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specifisku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smaržu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Ozona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smarža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līdzīga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tai,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kādu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var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sajust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kopēšanas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telpās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intensīvas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satiksmes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metro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stacijās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arī</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ārā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tūlīt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pēc</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negaisa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Vārds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radies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grieķu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cilmes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vārda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ozein</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kas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tulkojumā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nozīmē</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sajust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smaržu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saost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Katra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molekula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sastāv</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trīs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skābekļa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atomiem</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ķīmiskais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apzīmējums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a:t>
            </a:r>
            <a:r>
              <a:rPr lang="en-US"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Ozona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molekulas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ķīmiski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ļoti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aktīvas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to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dzīves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laiks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nepārsniedz</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minūtes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sasalst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pie —112 °C, bet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vārīties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sāk</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pie +93 °C.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absorbē</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ultravioleto</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gaismu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rezultātā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a:t>
            </a:r>
            <a:r>
              <a:rPr lang="en-US" baseline="-25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molekulas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sadalās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47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B2E3-944F-4F3D-A04B-B08EB75F3909}"/>
              </a:ext>
            </a:extLst>
          </p:cNvPr>
          <p:cNvSpPr>
            <a:spLocks noGrp="1"/>
          </p:cNvSpPr>
          <p:nvPr>
            <p:ph type="title"/>
          </p:nvPr>
        </p:nvSpPr>
        <p:spPr>
          <a:xfrm>
            <a:off x="838200" y="321583"/>
            <a:ext cx="10515600" cy="810532"/>
          </a:xfrm>
        </p:spPr>
        <p:txBody>
          <a:bodyPr>
            <a:normAutofit/>
          </a:bodyPr>
          <a:lstStyle/>
          <a:p>
            <a:pPr algn="ct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Ozona </a:t>
            </a:r>
            <a:r>
              <a:rPr lang="en-US"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izmantošana</a:t>
            </a: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tautsaimniecībā</a:t>
            </a:r>
            <a:endParaRPr lang="en-US" sz="3600" dirty="0"/>
          </a:p>
        </p:txBody>
      </p:sp>
      <p:sp>
        <p:nvSpPr>
          <p:cNvPr id="3" name="Rectangle 2">
            <a:extLst>
              <a:ext uri="{FF2B5EF4-FFF2-40B4-BE49-F238E27FC236}">
                <a16:creationId xmlns:a16="http://schemas.microsoft.com/office/drawing/2014/main" id="{B97643F5-4A51-4B97-886E-CD6EDCB48BB0}"/>
              </a:ext>
            </a:extLst>
          </p:cNvPr>
          <p:cNvSpPr/>
          <p:nvPr/>
        </p:nvSpPr>
        <p:spPr>
          <a:xfrm>
            <a:off x="838200" y="1132115"/>
            <a:ext cx="11034486" cy="5506764"/>
          </a:xfrm>
          <a:prstGeom prst="rect">
            <a:avLst/>
          </a:prstGeom>
        </p:spPr>
        <p:txBody>
          <a:bodyPr wrap="square">
            <a:spAutoFit/>
          </a:bodyPr>
          <a:lstStyle/>
          <a:p>
            <a:pPr>
              <a:lnSpc>
                <a:spcPct val="107000"/>
              </a:lnSpc>
              <a:spcBef>
                <a:spcPts val="600"/>
              </a:spcBef>
              <a:spcAft>
                <a:spcPts val="600"/>
              </a:spcAf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Ozonam</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raksturīga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stipri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izteikta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antibaktericīdā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iedarbība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rezultātā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nelielās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koncentrācijās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izmanto</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ārstniecībā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bet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lielākās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koncentrācijās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atsvaidzināšanas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dezinfekcijas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iekārtās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tai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skaitā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
              </a:spcAft>
              <a:buSzPts val="1000"/>
              <a:buFont typeface="Symbol" panose="05050102010706020507" pitchFamily="18" charset="2"/>
              <a:buChar char=""/>
              <a:tabLst>
                <a:tab pos="457200" algn="l"/>
              </a:tabLs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gaisa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atsvaidzinātāju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ražošanā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jo,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pateicoties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ķīmiskajai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aktivitātei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sadala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pārveido</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smakas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izraisošās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molekulas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
              </a:spcAft>
              <a:buSzPts val="1000"/>
              <a:buFont typeface="Symbol" panose="05050102010706020507" pitchFamily="18" charset="2"/>
              <a:buChar char=""/>
              <a:tabLst>
                <a:tab pos="457200" algn="l"/>
              </a:tabLs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pārtikas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apstrādē</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(t.sk.,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augļu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gaļas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jo,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aizkavē</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pārtiku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bojājošo</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baktēriju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vairošanos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rezultātā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produkti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ilgāk</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paliek</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svaigi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saglabā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savas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dabiskās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garšas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īpašības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lēnāk</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noveco</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u.tml</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
              </a:spcAft>
              <a:buSzPts val="1000"/>
              <a:buFont typeface="Symbol" panose="05050102010706020507" pitchFamily="18" charset="2"/>
              <a:buChar char=""/>
              <a:tabLst>
                <a:tab pos="457200" algn="l"/>
              </a:tabLst>
            </a:pP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lopkopībā</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jo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ozons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noteiktās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koncentrācijās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oksidē</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taukus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un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maina</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gremošanas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procesu</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kā</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rezultātā</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nobarojamos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lopus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iespējams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padarīt</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liesākus</a:t>
            </a: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
              </a:spcAft>
              <a:buSzPts val="1000"/>
              <a:buFont typeface="Symbol" panose="05050102010706020507" pitchFamily="18" charset="2"/>
              <a:buChar char=""/>
              <a:tabLst>
                <a:tab pos="457200" algn="l"/>
              </a:tabLs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ūdens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bagātināšanā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attīrīšanā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piemēram</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peldbaseinu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ūdens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bagātināšana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piedotu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svaigumu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dzeramā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ūdens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attīrīšana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novērstu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tajā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sastopamās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smakas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pēc</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iespējas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ilgāku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laiku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saglabātu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svaigu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jo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iznīcina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daudzas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ūdenī</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sastopamās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kaitīgās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baktērijas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
              </a:spcAft>
              <a:buSzPts val="1000"/>
              <a:buFont typeface="Symbol" panose="05050102010706020507" pitchFamily="18" charset="2"/>
              <a:buChar char=""/>
              <a:tabLst>
                <a:tab pos="457200" algn="l"/>
              </a:tabLst>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gaisa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bagātināšanā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uzlabotu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gaisa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kvalitāti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nodrošinātu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piemēram</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produktu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ilgāku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uzglabāšanu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Tautsaimniecības</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nolūkiem</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ozonu</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iegūst</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ražo</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ar</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speciālu</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iekārtu</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ozona</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ģeneratoru</a:t>
            </a:r>
            <a:r>
              <a:rPr lang="en-US"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 — </a:t>
            </a:r>
            <a:r>
              <a:rPr lang="en-US" b="1" dirty="0" err="1">
                <a:solidFill>
                  <a:schemeClr val="accent6"/>
                </a:solidFill>
                <a:latin typeface="Arial" panose="020B0604020202020204" pitchFamily="34" charset="0"/>
                <a:ea typeface="Times New Roman" panose="02020603050405020304" pitchFamily="18" charset="0"/>
                <a:cs typeface="Times New Roman" panose="02020603050405020304" pitchFamily="18" charset="0"/>
              </a:rPr>
              <a:t>palīdzību</a:t>
            </a:r>
            <a:r>
              <a:rPr lang="en-US"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a:t>
            </a:r>
            <a:endParaRPr lang="en-US"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27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D164-6761-4266-8DD1-CE34D5FD7B92}"/>
              </a:ext>
            </a:extLst>
          </p:cNvPr>
          <p:cNvSpPr>
            <a:spLocks noGrp="1"/>
          </p:cNvSpPr>
          <p:nvPr>
            <p:ph type="title"/>
          </p:nvPr>
        </p:nvSpPr>
        <p:spPr>
          <a:xfrm>
            <a:off x="838200" y="365126"/>
            <a:ext cx="10515600" cy="912132"/>
          </a:xfrm>
        </p:spPr>
        <p:txBody>
          <a:bodyPr>
            <a:normAutofit/>
          </a:bodyPr>
          <a:lstStyle/>
          <a:p>
            <a:pPr algn="ctr"/>
            <a:r>
              <a:rPr lang="lv-LV" sz="3600" dirty="0"/>
              <a:t>Gaisa sastavs</a:t>
            </a:r>
            <a:endParaRPr lang="en-US" sz="3600" dirty="0"/>
          </a:p>
        </p:txBody>
      </p:sp>
      <p:pic>
        <p:nvPicPr>
          <p:cNvPr id="2050" name="Picture 2" descr="tilpd.png">
            <a:extLst>
              <a:ext uri="{FF2B5EF4-FFF2-40B4-BE49-F238E27FC236}">
                <a16:creationId xmlns:a16="http://schemas.microsoft.com/office/drawing/2014/main" id="{A1450D55-747A-424F-9A43-56B8C879C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173" y="1873012"/>
            <a:ext cx="6915705" cy="415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3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91EC-FE58-4C2E-AE7E-B8C830C8F428}"/>
              </a:ext>
            </a:extLst>
          </p:cNvPr>
          <p:cNvSpPr>
            <a:spLocks noGrp="1"/>
          </p:cNvSpPr>
          <p:nvPr>
            <p:ph type="title"/>
          </p:nvPr>
        </p:nvSpPr>
        <p:spPr>
          <a:xfrm>
            <a:off x="838200" y="365125"/>
            <a:ext cx="10515600" cy="655807"/>
          </a:xfrm>
        </p:spPr>
        <p:txBody>
          <a:bodyPr>
            <a:normAutofit/>
          </a:bodyPr>
          <a:lstStyle/>
          <a:p>
            <a:pPr algn="ctr"/>
            <a:r>
              <a:rPr lang="lv-LV" sz="3200" dirty="0"/>
              <a:t>Vienkarši interesanti</a:t>
            </a:r>
            <a:endParaRPr lang="en-US" sz="3200" dirty="0"/>
          </a:p>
        </p:txBody>
      </p:sp>
      <p:pic>
        <p:nvPicPr>
          <p:cNvPr id="1026" name="Picture 2" descr="Image result for gaisa sastÄvs">
            <a:extLst>
              <a:ext uri="{FF2B5EF4-FFF2-40B4-BE49-F238E27FC236}">
                <a16:creationId xmlns:a16="http://schemas.microsoft.com/office/drawing/2014/main" id="{47508A38-0BE3-471E-8A63-A324E8B637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4227"/>
            <a:ext cx="10515600" cy="456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3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A35B-79B3-4543-821D-EE29B19BEEBE}"/>
              </a:ext>
            </a:extLst>
          </p:cNvPr>
          <p:cNvSpPr>
            <a:spLocks noGrp="1"/>
          </p:cNvSpPr>
          <p:nvPr>
            <p:ph type="title"/>
          </p:nvPr>
        </p:nvSpPr>
        <p:spPr>
          <a:xfrm>
            <a:off x="669525" y="230820"/>
            <a:ext cx="10515600" cy="781234"/>
          </a:xfrm>
        </p:spPr>
        <p:txBody>
          <a:bodyPr>
            <a:noAutofit/>
          </a:bodyPr>
          <a:lstStyle/>
          <a:p>
            <a:pPr algn="ctr"/>
            <a:r>
              <a:rPr lang="lv-LV" sz="2400" dirty="0"/>
              <a:t>EN 16282, Standarta pārskats</a:t>
            </a:r>
            <a:br>
              <a:rPr lang="en-US" sz="2400" dirty="0"/>
            </a:br>
            <a:r>
              <a:rPr lang="lv-LV" sz="2400" dirty="0"/>
              <a:t>Kā Kompaktās paketes atbilst jaunajiem standartiem</a:t>
            </a:r>
            <a:br>
              <a:rPr lang="en-US" sz="2400" dirty="0"/>
            </a:br>
            <a:endParaRPr lang="en-US" sz="2400" dirty="0"/>
          </a:p>
        </p:txBody>
      </p:sp>
      <p:sp>
        <p:nvSpPr>
          <p:cNvPr id="3" name="Rectangle 2">
            <a:extLst>
              <a:ext uri="{FF2B5EF4-FFF2-40B4-BE49-F238E27FC236}">
                <a16:creationId xmlns:a16="http://schemas.microsoft.com/office/drawing/2014/main" id="{C5E39CB3-5FF0-4C0D-AC90-1BB5E2857A6C}"/>
              </a:ext>
            </a:extLst>
          </p:cNvPr>
          <p:cNvSpPr/>
          <p:nvPr/>
        </p:nvSpPr>
        <p:spPr>
          <a:xfrm>
            <a:off x="514904" y="1083076"/>
            <a:ext cx="5282213" cy="5509200"/>
          </a:xfrm>
          <a:prstGeom prst="rect">
            <a:avLst/>
          </a:prstGeom>
        </p:spPr>
        <p:txBody>
          <a:bodyPr wrap="square">
            <a:spAutoFit/>
          </a:bodyPr>
          <a:lstStyle/>
          <a:p>
            <a:r>
              <a:rPr lang="lv-LV" sz="1600" b="1" dirty="0">
                <a:solidFill>
                  <a:schemeClr val="accent6"/>
                </a:solidFill>
                <a:latin typeface="Candara" panose="020E0502030303020204" pitchFamily="34" charset="0"/>
                <a:ea typeface="Times New Roman" panose="02020603050405020304" pitchFamily="18" charset="0"/>
                <a:cs typeface="Times New Roman" panose="02020603050405020304" pitchFamily="18" charset="0"/>
              </a:rPr>
              <a:t>Jaunais standarts piemēro striktus noteikumus, lai nodrošinātos pret slāpekļa oksīda (NOx) un slāpekļskābes  (HNO3) uzkrāšanos nosūces gaisā</a:t>
            </a:r>
            <a:r>
              <a:rPr lang="lv-LV" sz="1600" dirty="0">
                <a:latin typeface="Candara" panose="020E0502030303020204" pitchFamily="34" charset="0"/>
                <a:ea typeface="Times New Roman" panose="02020603050405020304" pitchFamily="18" charset="0"/>
                <a:cs typeface="Times New Roman" panose="02020603050405020304" pitchFamily="18" charset="0"/>
              </a:rPr>
              <a:t>. Patiesi, gaisa padeves ozona ģeneratori ne tikai ražo ozonu izmantojot skābekli apkārtējā gaisā, bet arī slāpekļa oksīdu, ļaujot slāpeklim plūst caur ozona ģenerēšanas tehnoloģijām, kā rezultātā veidojas slāpekļskābe.</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Compact ir iebūvēts skābekļa koncentrators, kas ļauj tikai skābeklim plūst cauri sistēmai, tādējādi novēršot bīstamību un risinot problēmu tās pirmsākumos.</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Turklāt, EN 16282 standarti pieprasa striktas kvalitātes prasības un uzlabotus drošības protokolus.</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Vispārīgās prasības attīrīšanas tehnoloģijai:</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Drošības apsvērumu dēļ, komponentiem gaisa plūsmā jāspēj izturēt konstanta vismaz 60 °C temperatūra. Tāpēc var būt nepieciešama nosūces gaisa dzesēšana.</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Iekārtai jābūt nodrošinātai vieglai piekļuvei tehniskās apkopes un tīrīšanas darbu veikšanai.</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Komponentēm, kas saskaras ar ozonu, jābūt izgatavotām no piemērotiem materiāliem</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Ja ozons izplūst zemes līmenī, koncentrācijām jābūt zem piemērojamajām robežvērtībām</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D23A91E-7D56-41CE-90F9-96B0755C12C0}"/>
              </a:ext>
            </a:extLst>
          </p:cNvPr>
          <p:cNvSpPr/>
          <p:nvPr/>
        </p:nvSpPr>
        <p:spPr>
          <a:xfrm>
            <a:off x="5921406" y="1083076"/>
            <a:ext cx="5974672" cy="5262979"/>
          </a:xfrm>
          <a:prstGeom prst="rect">
            <a:avLst/>
          </a:prstGeom>
        </p:spPr>
        <p:txBody>
          <a:bodyPr wrap="square">
            <a:spAutoFit/>
          </a:bodyPr>
          <a:lstStyle/>
          <a:p>
            <a:r>
              <a:rPr lang="lv-LV" sz="1600" dirty="0">
                <a:latin typeface="Candara" panose="020E0502030303020204" pitchFamily="34" charset="0"/>
                <a:ea typeface="Times New Roman" panose="02020603050405020304" pitchFamily="18" charset="0"/>
                <a:cs typeface="Times New Roman" panose="02020603050405020304" pitchFamily="18" charset="0"/>
              </a:rPr>
              <a:t>Jaunais standarts piemēro striktus noteikumus, lai nodrošinātos pret slāpekļa oksīda (NOx) un slāpekļskābes  (HNO3) uzkrāšanos nosūces gaisā. Patiesi, gaisa padeves ozona ģeneratori ne tikai ražo ozonu izmantojot skābekli apkārtējā gaisā, bet arī slāpekļa oksīdu, ļaujot slāpeklim plūst caur ozona ģenerēšanas tehnoloģijām, kā rezultātā veidojas slāpekļskābe.</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Compact ir iebūvēts skābekļa koncentrators, kas ļauj tikai skābeklim plūst cauri sistēmai, tādējādi novēršot bīstamību un risinot problēmu tās pirmsākumos.</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Turklāt, EN 16282 standarti pieprasa striktas kvalitātes prasības un uzlabotus drošības protokolus.</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Vispārīgās prasības attīrīšanas tehnoloģijai:</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Drošības apsvērumu dēļ, komponentiem gaisa plūsmā jāspēj izturēt konstanta vismaz 60 °C temperatūra. Tāpēc var būt nepieciešama nosūces gaisa dzesēšana.</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Iekārtai jābūt nodrošinātai vieglai piekļuvei tehniskās apkopes un tīrīšanas darbu veikšanai.</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Komponentēm, kas saskaras ar ozonu, jābūt izgatavotām no piemērotiem materiāliem</a:t>
            </a:r>
            <a:endParaRPr lang="en-US" sz="1600" dirty="0">
              <a:latin typeface="Candara" panose="020E0502030303020204" pitchFamily="34" charset="0"/>
              <a:ea typeface="Times New Roman" panose="02020603050405020304" pitchFamily="18" charset="0"/>
              <a:cs typeface="Times New Roman" panose="02020603050405020304" pitchFamily="18" charset="0"/>
            </a:endParaRPr>
          </a:p>
          <a:p>
            <a:r>
              <a:rPr lang="lv-LV" sz="1600" dirty="0">
                <a:latin typeface="Candara" panose="020E0502030303020204" pitchFamily="34" charset="0"/>
                <a:ea typeface="Times New Roman" panose="02020603050405020304" pitchFamily="18" charset="0"/>
                <a:cs typeface="Times New Roman" panose="02020603050405020304" pitchFamily="18" charset="0"/>
              </a:rPr>
              <a:t>Ja ozons izplūst zemes līmenī, koncentrācijām jābūt zem piemērojamajām robežvērtībām</a:t>
            </a:r>
            <a:endParaRPr lang="en-US" sz="1600" dirty="0">
              <a:effectLst/>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52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B62F-E835-4C61-8F4D-8BF8E956CD2F}"/>
              </a:ext>
            </a:extLst>
          </p:cNvPr>
          <p:cNvSpPr>
            <a:spLocks noGrp="1"/>
          </p:cNvSpPr>
          <p:nvPr>
            <p:ph type="title"/>
          </p:nvPr>
        </p:nvSpPr>
        <p:spPr>
          <a:xfrm>
            <a:off x="838200" y="365126"/>
            <a:ext cx="10515600" cy="491351"/>
          </a:xfrm>
        </p:spPr>
        <p:txBody>
          <a:bodyPr>
            <a:normAutofit fontScale="90000"/>
          </a:bodyPr>
          <a:lstStyle/>
          <a:p>
            <a:pPr algn="ctr"/>
            <a:r>
              <a:rPr lang="lv-LV" dirty="0"/>
              <a:t>N oksidi</a:t>
            </a:r>
            <a:endParaRPr lang="en-US" dirty="0"/>
          </a:p>
        </p:txBody>
      </p:sp>
      <p:pic>
        <p:nvPicPr>
          <p:cNvPr id="3" name="Picture 2" descr="C:\Users\dansm\AppData\Local\Microsoft\Windows\INetCache\Content.MSO\C2E30FD0.tmp">
            <a:extLst>
              <a:ext uri="{FF2B5EF4-FFF2-40B4-BE49-F238E27FC236}">
                <a16:creationId xmlns:a16="http://schemas.microsoft.com/office/drawing/2014/main" id="{5FEDE0AF-3398-4978-B1C1-CF8303CEC1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944" y="1407884"/>
            <a:ext cx="2409825" cy="1895475"/>
          </a:xfrm>
          <a:prstGeom prst="rect">
            <a:avLst/>
          </a:prstGeom>
          <a:noFill/>
          <a:ln>
            <a:noFill/>
          </a:ln>
        </p:spPr>
      </p:pic>
      <p:pic>
        <p:nvPicPr>
          <p:cNvPr id="4" name="Picture 3" descr="Image result for slÄpekÄ¼a oksÄ«ds">
            <a:extLst>
              <a:ext uri="{FF2B5EF4-FFF2-40B4-BE49-F238E27FC236}">
                <a16:creationId xmlns:a16="http://schemas.microsoft.com/office/drawing/2014/main" id="{E6354BF0-58C8-4358-91F6-8F834C368EA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734" y="930342"/>
            <a:ext cx="4118429" cy="2117726"/>
          </a:xfrm>
          <a:prstGeom prst="rect">
            <a:avLst/>
          </a:prstGeom>
          <a:noFill/>
          <a:ln>
            <a:noFill/>
          </a:ln>
        </p:spPr>
      </p:pic>
      <p:pic>
        <p:nvPicPr>
          <p:cNvPr id="5" name="Picture 4" descr="Image result for slÄpekÄ¼a oksÄ«ds">
            <a:extLst>
              <a:ext uri="{FF2B5EF4-FFF2-40B4-BE49-F238E27FC236}">
                <a16:creationId xmlns:a16="http://schemas.microsoft.com/office/drawing/2014/main" id="{85414ACC-F240-4C7C-BC64-365495B166E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995" y="1265329"/>
            <a:ext cx="3334657" cy="1708874"/>
          </a:xfrm>
          <a:prstGeom prst="rect">
            <a:avLst/>
          </a:prstGeom>
          <a:noFill/>
          <a:ln>
            <a:noFill/>
          </a:ln>
        </p:spPr>
      </p:pic>
      <p:pic>
        <p:nvPicPr>
          <p:cNvPr id="6" name="Picture 5" descr="Image result for slÄpekÄ¼a oksÄ«ds">
            <a:extLst>
              <a:ext uri="{FF2B5EF4-FFF2-40B4-BE49-F238E27FC236}">
                <a16:creationId xmlns:a16="http://schemas.microsoft.com/office/drawing/2014/main" id="{5D24A39D-AAB7-46D1-9290-A5F0C5DAF8D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05099" y="3248930"/>
            <a:ext cx="5943600" cy="3583667"/>
          </a:xfrm>
          <a:prstGeom prst="rect">
            <a:avLst/>
          </a:prstGeom>
          <a:noFill/>
          <a:ln>
            <a:noFill/>
          </a:ln>
        </p:spPr>
      </p:pic>
    </p:spTree>
    <p:extLst>
      <p:ext uri="{BB962C8B-B14F-4D97-AF65-F5344CB8AC3E}">
        <p14:creationId xmlns:p14="http://schemas.microsoft.com/office/powerpoint/2010/main" val="358828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9915" y="919409"/>
            <a:ext cx="6811022" cy="5317916"/>
          </a:xfrm>
          <a:prstGeom prst="rect">
            <a:avLst/>
          </a:prstGeom>
        </p:spPr>
      </p:pic>
      <p:sp>
        <p:nvSpPr>
          <p:cNvPr id="2" name="Title 1">
            <a:extLst>
              <a:ext uri="{FF2B5EF4-FFF2-40B4-BE49-F238E27FC236}">
                <a16:creationId xmlns:a16="http://schemas.microsoft.com/office/drawing/2014/main" id="{9B0DDB2C-3D3F-43D2-8A4D-B3FE07531A9A}"/>
              </a:ext>
            </a:extLst>
          </p:cNvPr>
          <p:cNvSpPr>
            <a:spLocks noGrp="1"/>
          </p:cNvSpPr>
          <p:nvPr>
            <p:ph type="title"/>
          </p:nvPr>
        </p:nvSpPr>
        <p:spPr>
          <a:xfrm>
            <a:off x="838200" y="365125"/>
            <a:ext cx="10515600" cy="451621"/>
          </a:xfrm>
        </p:spPr>
        <p:txBody>
          <a:bodyPr>
            <a:normAutofit fontScale="90000"/>
          </a:bodyPr>
          <a:lstStyle/>
          <a:p>
            <a:r>
              <a:rPr lang="lv-LV" dirty="0"/>
              <a:t>Compact</a:t>
            </a:r>
            <a:endParaRPr lang="en-US" dirty="0"/>
          </a:p>
        </p:txBody>
      </p:sp>
    </p:spTree>
    <p:extLst>
      <p:ext uri="{BB962C8B-B14F-4D97-AF65-F5344CB8AC3E}">
        <p14:creationId xmlns:p14="http://schemas.microsoft.com/office/powerpoint/2010/main" val="226989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B423-5A2A-49C5-95B2-3E03A29EE62E}"/>
              </a:ext>
            </a:extLst>
          </p:cNvPr>
          <p:cNvSpPr>
            <a:spLocks noGrp="1"/>
          </p:cNvSpPr>
          <p:nvPr>
            <p:ph type="title"/>
          </p:nvPr>
        </p:nvSpPr>
        <p:spPr>
          <a:xfrm>
            <a:off x="838200" y="365125"/>
            <a:ext cx="10515600" cy="698565"/>
          </a:xfrm>
        </p:spPr>
        <p:txBody>
          <a:bodyPr/>
          <a:lstStyle/>
          <a:p>
            <a:r>
              <a:rPr lang="lv-LV" dirty="0"/>
              <a:t>Dzintaru koncertzales restorans</a:t>
            </a:r>
            <a:endParaRPr lang="en-US" dirty="0"/>
          </a:p>
        </p:txBody>
      </p:sp>
      <p:sp>
        <p:nvSpPr>
          <p:cNvPr id="5" name="Content Placeholder 4">
            <a:extLst>
              <a:ext uri="{FF2B5EF4-FFF2-40B4-BE49-F238E27FC236}">
                <a16:creationId xmlns:a16="http://schemas.microsoft.com/office/drawing/2014/main" id="{4C5DE97F-05DD-4478-8845-E991B5DCB8EA}"/>
              </a:ext>
            </a:extLst>
          </p:cNvPr>
          <p:cNvSpPr>
            <a:spLocks noGrp="1"/>
          </p:cNvSpPr>
          <p:nvPr>
            <p:ph idx="1"/>
          </p:nvPr>
        </p:nvSpPr>
        <p:spPr>
          <a:xfrm>
            <a:off x="838200" y="1138335"/>
            <a:ext cx="10515600" cy="5038628"/>
          </a:xfrm>
        </p:spPr>
        <p:txBody>
          <a:bodyPr/>
          <a:lstStyle/>
          <a:p>
            <a:endParaRPr lang="en-US" dirty="0"/>
          </a:p>
        </p:txBody>
      </p:sp>
      <p:pic>
        <p:nvPicPr>
          <p:cNvPr id="3076" name="Picture 4" descr="http://www.dzintarukoncertzale.lv/uploads/files/5b56cda730837.jpg">
            <a:extLst>
              <a:ext uri="{FF2B5EF4-FFF2-40B4-BE49-F238E27FC236}">
                <a16:creationId xmlns:a16="http://schemas.microsoft.com/office/drawing/2014/main" id="{56FEB341-DD9E-4579-A4D7-79D4C6928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138335"/>
            <a:ext cx="8923726" cy="510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5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2E84-19ED-468D-B20F-05D2808F3560}"/>
              </a:ext>
            </a:extLst>
          </p:cNvPr>
          <p:cNvSpPr>
            <a:spLocks noGrp="1"/>
          </p:cNvSpPr>
          <p:nvPr>
            <p:ph type="title"/>
          </p:nvPr>
        </p:nvSpPr>
        <p:spPr>
          <a:xfrm>
            <a:off x="838200" y="365126"/>
            <a:ext cx="10515600" cy="595928"/>
          </a:xfrm>
        </p:spPr>
        <p:txBody>
          <a:bodyPr>
            <a:normAutofit fontScale="90000"/>
          </a:bodyPr>
          <a:lstStyle/>
          <a:p>
            <a:endParaRPr lang="en-US" dirty="0"/>
          </a:p>
        </p:txBody>
      </p:sp>
      <p:pic>
        <p:nvPicPr>
          <p:cNvPr id="4098" name="Picture 2" descr="http://www.dzintarukoncertzale.lv/uploads/files/5b56cd84c2058.JPG">
            <a:extLst>
              <a:ext uri="{FF2B5EF4-FFF2-40B4-BE49-F238E27FC236}">
                <a16:creationId xmlns:a16="http://schemas.microsoft.com/office/drawing/2014/main" id="{9E158FE9-3A0D-461B-8191-7DD8FE048F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353" y="1082351"/>
            <a:ext cx="9279553" cy="555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9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CFF3F-AE41-4319-943E-D5A37D8C0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676" y="1020933"/>
            <a:ext cx="7035554" cy="5276666"/>
          </a:xfrm>
          <a:prstGeom prst="rect">
            <a:avLst/>
          </a:prstGeom>
        </p:spPr>
      </p:pic>
    </p:spTree>
    <p:extLst>
      <p:ext uri="{BB962C8B-B14F-4D97-AF65-F5344CB8AC3E}">
        <p14:creationId xmlns:p14="http://schemas.microsoft.com/office/powerpoint/2010/main" val="389097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C6A3-EB3F-4F95-A945-C4AC50216E69}"/>
              </a:ext>
            </a:extLst>
          </p:cNvPr>
          <p:cNvSpPr>
            <a:spLocks noGrp="1"/>
          </p:cNvSpPr>
          <p:nvPr>
            <p:ph type="title"/>
          </p:nvPr>
        </p:nvSpPr>
        <p:spPr/>
        <p:txBody>
          <a:bodyPr/>
          <a:lstStyle/>
          <a:p>
            <a:r>
              <a:rPr lang="lv-LV" dirty="0"/>
              <a:t>1.Dala apm 20-30minutres skumji </a:t>
            </a:r>
            <a:r>
              <a:rPr lang="lv-LV"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CD1BA10B-B9C6-4A9F-BAC2-2BD94A068E5E}"/>
              </a:ext>
            </a:extLst>
          </p:cNvPr>
          <p:cNvSpPr>
            <a:spLocks noGrp="1"/>
          </p:cNvSpPr>
          <p:nvPr>
            <p:ph idx="1"/>
          </p:nvPr>
        </p:nvSpPr>
        <p:spPr/>
        <p:txBody>
          <a:bodyPr/>
          <a:lstStyle/>
          <a:p>
            <a:r>
              <a:rPr lang="en-US" dirty="0"/>
              <a:t>1.</a:t>
            </a:r>
            <a:r>
              <a:rPr lang="lv-LV" dirty="0"/>
              <a:t> Ķīmijas pamatjedzeini</a:t>
            </a:r>
          </a:p>
          <a:p>
            <a:r>
              <a:rPr lang="lv-LV" dirty="0"/>
              <a:t>Kodola struktura</a:t>
            </a:r>
          </a:p>
          <a:p>
            <a:r>
              <a:rPr lang="lv-LV" dirty="0"/>
              <a:t>Kīmijas saite</a:t>
            </a:r>
          </a:p>
          <a:p>
            <a:r>
              <a:rPr lang="lv-LV" dirty="0"/>
              <a:t>Jonu saite</a:t>
            </a:r>
          </a:p>
          <a:p>
            <a:r>
              <a:rPr lang="lv-LV" dirty="0"/>
              <a:t>Kovelenta saite</a:t>
            </a:r>
          </a:p>
          <a:p>
            <a:r>
              <a:rPr lang="lv-LV" dirty="0"/>
              <a:t>Dubult (trīs) saite</a:t>
            </a:r>
          </a:p>
          <a:p>
            <a:r>
              <a:rPr lang="lv-LV" dirty="0"/>
              <a:t>Ozons</a:t>
            </a:r>
          </a:p>
          <a:p>
            <a:r>
              <a:rPr lang="lv-LV" dirty="0"/>
              <a:t>Gaissa sastavs</a:t>
            </a:r>
          </a:p>
          <a:p>
            <a:endParaRPr lang="en-US" dirty="0"/>
          </a:p>
        </p:txBody>
      </p:sp>
    </p:spTree>
    <p:extLst>
      <p:ext uri="{BB962C8B-B14F-4D97-AF65-F5344CB8AC3E}">
        <p14:creationId xmlns:p14="http://schemas.microsoft.com/office/powerpoint/2010/main" val="194816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31B-D738-4441-B2E8-2CC39E625E01}"/>
              </a:ext>
            </a:extLst>
          </p:cNvPr>
          <p:cNvSpPr>
            <a:spLocks noGrp="1"/>
          </p:cNvSpPr>
          <p:nvPr>
            <p:ph type="title"/>
          </p:nvPr>
        </p:nvSpPr>
        <p:spPr>
          <a:xfrm>
            <a:off x="-3657600" y="-2156402"/>
            <a:ext cx="10515600" cy="1325563"/>
          </a:xfrm>
        </p:spPr>
        <p:txBody>
          <a:bodyPr/>
          <a:lstStyle/>
          <a:p>
            <a:endParaRPr lang="en-US" dirty="0"/>
          </a:p>
        </p:txBody>
      </p:sp>
      <p:sp>
        <p:nvSpPr>
          <p:cNvPr id="3" name="Content Placeholder 2">
            <a:extLst>
              <a:ext uri="{FF2B5EF4-FFF2-40B4-BE49-F238E27FC236}">
                <a16:creationId xmlns:a16="http://schemas.microsoft.com/office/drawing/2014/main" id="{5D4B0025-5FF4-4856-83F8-6689EF83C539}"/>
              </a:ext>
            </a:extLst>
          </p:cNvPr>
          <p:cNvSpPr>
            <a:spLocks noGrp="1"/>
          </p:cNvSpPr>
          <p:nvPr>
            <p:ph idx="1"/>
          </p:nvPr>
        </p:nvSpPr>
        <p:spPr/>
        <p:txBody>
          <a:bodyPr/>
          <a:lstStyle/>
          <a:p>
            <a:r>
              <a:rPr lang="en-US" dirty="0" err="1"/>
              <a:t>Kodols</a:t>
            </a:r>
            <a:endParaRPr lang="en-US" dirty="0"/>
          </a:p>
        </p:txBody>
      </p:sp>
      <p:pic>
        <p:nvPicPr>
          <p:cNvPr id="5" name="Picture 2" descr="&#10;Image result for struktura atoma">
            <a:extLst>
              <a:ext uri="{FF2B5EF4-FFF2-40B4-BE49-F238E27FC236}">
                <a16:creationId xmlns:a16="http://schemas.microsoft.com/office/drawing/2014/main" id="{A4555510-6287-4719-85B0-8C778A54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1293813"/>
            <a:ext cx="8210549" cy="45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511F-5440-44A3-98B1-51D68C4F0244}"/>
              </a:ext>
            </a:extLst>
          </p:cNvPr>
          <p:cNvSpPr>
            <a:spLocks noGrp="1"/>
          </p:cNvSpPr>
          <p:nvPr>
            <p:ph type="ctrTitle"/>
          </p:nvPr>
        </p:nvSpPr>
        <p:spPr>
          <a:xfrm>
            <a:off x="1524000" y="285750"/>
            <a:ext cx="9144000" cy="1258957"/>
          </a:xfrm>
        </p:spPr>
        <p:txBody>
          <a:bodyPr>
            <a:normAutofit fontScale="90000"/>
          </a:bodyPr>
          <a:lstStyle/>
          <a:p>
            <a:br>
              <a:rPr lang="lv-LV" dirty="0"/>
            </a:br>
            <a:r>
              <a:rPr lang="en-US" dirty="0" err="1"/>
              <a:t>Saites</a:t>
            </a:r>
            <a:br>
              <a:rPr lang="lv-LV" dirty="0"/>
            </a:br>
            <a:r>
              <a:rPr lang="en-US" sz="4000" dirty="0" err="1">
                <a:latin typeface="+mn-lt"/>
              </a:rPr>
              <a:t>Jonu</a:t>
            </a:r>
            <a:r>
              <a:rPr lang="en-US" sz="4000" dirty="0">
                <a:latin typeface="+mn-lt"/>
              </a:rPr>
              <a:t> </a:t>
            </a:r>
            <a:r>
              <a:rPr lang="en-US" sz="4000" dirty="0" err="1">
                <a:latin typeface="+mn-lt"/>
              </a:rPr>
              <a:t>saite</a:t>
            </a:r>
            <a:endParaRPr lang="en-US" sz="4000" dirty="0">
              <a:latin typeface="+mn-lt"/>
            </a:endParaRPr>
          </a:p>
        </p:txBody>
      </p:sp>
      <p:pic>
        <p:nvPicPr>
          <p:cNvPr id="5" name="Picture 4" descr="C:\Users\dansm\AppData\Local\Microsoft\Windows\INetCache\Content.MSO\7422D53E.tmp">
            <a:extLst>
              <a:ext uri="{FF2B5EF4-FFF2-40B4-BE49-F238E27FC236}">
                <a16:creationId xmlns:a16="http://schemas.microsoft.com/office/drawing/2014/main" id="{AE5548B4-EF61-4861-BB5B-4FC6522D5B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2393"/>
            <a:ext cx="4345057" cy="3767552"/>
          </a:xfrm>
          <a:prstGeom prst="rect">
            <a:avLst/>
          </a:prstGeom>
          <a:noFill/>
          <a:ln>
            <a:noFill/>
          </a:ln>
        </p:spPr>
      </p:pic>
      <p:pic>
        <p:nvPicPr>
          <p:cNvPr id="6" name="Picture 5" descr="Image result for jonu saites piemÄri">
            <a:extLst>
              <a:ext uri="{FF2B5EF4-FFF2-40B4-BE49-F238E27FC236}">
                <a16:creationId xmlns:a16="http://schemas.microsoft.com/office/drawing/2014/main" id="{B3A76A33-4869-405C-B2A0-439D81BE8C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32254" y="3346691"/>
            <a:ext cx="2317474" cy="1258956"/>
          </a:xfrm>
          <a:prstGeom prst="rect">
            <a:avLst/>
          </a:prstGeom>
          <a:noFill/>
          <a:ln>
            <a:noFill/>
          </a:ln>
        </p:spPr>
      </p:pic>
    </p:spTree>
    <p:extLst>
      <p:ext uri="{BB962C8B-B14F-4D97-AF65-F5344CB8AC3E}">
        <p14:creationId xmlns:p14="http://schemas.microsoft.com/office/powerpoint/2010/main" val="298041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1332-3B4F-461B-B5B1-9A1EE5CB5AC6}"/>
              </a:ext>
            </a:extLst>
          </p:cNvPr>
          <p:cNvSpPr>
            <a:spLocks noGrp="1"/>
          </p:cNvSpPr>
          <p:nvPr>
            <p:ph type="title"/>
          </p:nvPr>
        </p:nvSpPr>
        <p:spPr/>
        <p:txBody>
          <a:bodyPr>
            <a:normAutofit/>
          </a:bodyPr>
          <a:lstStyle/>
          <a:p>
            <a:pPr algn="ctr"/>
            <a:r>
              <a:rPr lang="en-US" sz="3600" b="1" dirty="0" err="1"/>
              <a:t>Kovalenta</a:t>
            </a:r>
            <a:r>
              <a:rPr lang="en-US" sz="3600" b="1" dirty="0"/>
              <a:t> </a:t>
            </a:r>
            <a:r>
              <a:rPr lang="en-US" sz="3600" b="1" dirty="0" err="1"/>
              <a:t>saite</a:t>
            </a:r>
            <a:endParaRPr lang="en-US" sz="3600" b="1" dirty="0"/>
          </a:p>
        </p:txBody>
      </p:sp>
      <p:pic>
        <p:nvPicPr>
          <p:cNvPr id="3" name="Picture 2" descr="Image result for jonu saites piemÄri">
            <a:extLst>
              <a:ext uri="{FF2B5EF4-FFF2-40B4-BE49-F238E27FC236}">
                <a16:creationId xmlns:a16="http://schemas.microsoft.com/office/drawing/2014/main" id="{A0821122-DC8A-499B-A8B4-6F36154127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8800" y="1828800"/>
            <a:ext cx="4222750" cy="4419600"/>
          </a:xfrm>
          <a:prstGeom prst="rect">
            <a:avLst/>
          </a:prstGeom>
          <a:noFill/>
          <a:ln>
            <a:noFill/>
          </a:ln>
        </p:spPr>
      </p:pic>
    </p:spTree>
    <p:extLst>
      <p:ext uri="{BB962C8B-B14F-4D97-AF65-F5344CB8AC3E}">
        <p14:creationId xmlns:p14="http://schemas.microsoft.com/office/powerpoint/2010/main" val="274216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CFED-B774-4EAE-9C76-B92D500C7B52}"/>
              </a:ext>
            </a:extLst>
          </p:cNvPr>
          <p:cNvSpPr>
            <a:spLocks noGrp="1"/>
          </p:cNvSpPr>
          <p:nvPr>
            <p:ph type="title"/>
          </p:nvPr>
        </p:nvSpPr>
        <p:spPr/>
        <p:txBody>
          <a:bodyPr/>
          <a:lstStyle/>
          <a:p>
            <a:pPr algn="ctr"/>
            <a:r>
              <a:rPr lang="en-US" dirty="0" err="1"/>
              <a:t>Dubultsaite</a:t>
            </a:r>
            <a:endParaRPr lang="en-US" dirty="0"/>
          </a:p>
        </p:txBody>
      </p:sp>
      <p:pic>
        <p:nvPicPr>
          <p:cNvPr id="2052" name="Picture 4" descr="Image result for double bond definition chemistry">
            <a:extLst>
              <a:ext uri="{FF2B5EF4-FFF2-40B4-BE49-F238E27FC236}">
                <a16:creationId xmlns:a16="http://schemas.microsoft.com/office/drawing/2014/main" id="{1D159848-77F8-4A0E-8134-060D3A328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66" y="1485447"/>
            <a:ext cx="9991725"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0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4676C-4B1A-4AAC-AA83-240A972E6F88}"/>
              </a:ext>
            </a:extLst>
          </p:cNvPr>
          <p:cNvSpPr>
            <a:spLocks noGrp="1"/>
          </p:cNvSpPr>
          <p:nvPr>
            <p:ph type="title"/>
          </p:nvPr>
        </p:nvSpPr>
        <p:spPr>
          <a:xfrm>
            <a:off x="2295719" y="269875"/>
            <a:ext cx="7600562" cy="1325563"/>
          </a:xfrm>
        </p:spPr>
        <p:txBody>
          <a:bodyPr/>
          <a:lstStyle/>
          <a:p>
            <a:pPr algn="ctr"/>
            <a:r>
              <a:rPr lang="en-US" dirty="0" err="1"/>
              <a:t>Sk</a:t>
            </a:r>
            <a:r>
              <a:rPr lang="lv-LV" dirty="0"/>
              <a:t>ābeklis un ozons</a:t>
            </a:r>
            <a:endParaRPr lang="en-US" dirty="0"/>
          </a:p>
        </p:txBody>
      </p:sp>
      <p:pic>
        <p:nvPicPr>
          <p:cNvPr id="3074" name="Picture 2" descr="Image result for double bond definition chemistry">
            <a:extLst>
              <a:ext uri="{FF2B5EF4-FFF2-40B4-BE49-F238E27FC236}">
                <a16:creationId xmlns:a16="http://schemas.microsoft.com/office/drawing/2014/main" id="{1DF6CF77-08F7-477A-B9D2-83807BE3E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7" y="2493510"/>
            <a:ext cx="5219830" cy="3036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OZONS struktura">
            <a:extLst>
              <a:ext uri="{FF2B5EF4-FFF2-40B4-BE49-F238E27FC236}">
                <a16:creationId xmlns:a16="http://schemas.microsoft.com/office/drawing/2014/main" id="{CCB4744F-2F69-470A-B785-FDF899CFDF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7521" y="2493510"/>
            <a:ext cx="4445908" cy="3036433"/>
          </a:xfrm>
          <a:prstGeom prst="rect">
            <a:avLst/>
          </a:prstGeom>
          <a:noFill/>
          <a:ln>
            <a:noFill/>
          </a:ln>
        </p:spPr>
      </p:pic>
    </p:spTree>
    <p:extLst>
      <p:ext uri="{BB962C8B-B14F-4D97-AF65-F5344CB8AC3E}">
        <p14:creationId xmlns:p14="http://schemas.microsoft.com/office/powerpoint/2010/main" val="178213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8EF6-793F-480C-9133-2C991F9D9FC0}"/>
              </a:ext>
            </a:extLst>
          </p:cNvPr>
          <p:cNvSpPr>
            <a:spLocks noGrp="1"/>
          </p:cNvSpPr>
          <p:nvPr>
            <p:ph type="title"/>
          </p:nvPr>
        </p:nvSpPr>
        <p:spPr>
          <a:xfrm>
            <a:off x="838200" y="365125"/>
            <a:ext cx="10515600" cy="758825"/>
          </a:xfrm>
        </p:spPr>
        <p:txBody>
          <a:bodyPr/>
          <a:lstStyle/>
          <a:p>
            <a:pPr algn="ctr"/>
            <a:r>
              <a:rPr lang="en-US" dirty="0" err="1"/>
              <a:t>Strukt</a:t>
            </a:r>
            <a:r>
              <a:rPr lang="lv-LV" dirty="0"/>
              <a:t>ū</a:t>
            </a:r>
            <a:r>
              <a:rPr lang="en-US" dirty="0"/>
              <a:t>ra</a:t>
            </a:r>
          </a:p>
        </p:txBody>
      </p:sp>
      <p:pic>
        <p:nvPicPr>
          <p:cNvPr id="3" name="Picture 2" descr="Image result for OZONS struktura">
            <a:extLst>
              <a:ext uri="{FF2B5EF4-FFF2-40B4-BE49-F238E27FC236}">
                <a16:creationId xmlns:a16="http://schemas.microsoft.com/office/drawing/2014/main" id="{9D933E6F-CFD4-4D35-B5DF-75457C5676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71221" y="2000250"/>
            <a:ext cx="7982857" cy="4492625"/>
          </a:xfrm>
          <a:prstGeom prst="rect">
            <a:avLst/>
          </a:prstGeom>
          <a:noFill/>
          <a:ln>
            <a:noFill/>
          </a:ln>
        </p:spPr>
      </p:pic>
    </p:spTree>
    <p:extLst>
      <p:ext uri="{BB962C8B-B14F-4D97-AF65-F5344CB8AC3E}">
        <p14:creationId xmlns:p14="http://schemas.microsoft.com/office/powerpoint/2010/main" val="2737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9801-B2C0-457F-B7FC-6F7D816F0AD8}"/>
              </a:ext>
            </a:extLst>
          </p:cNvPr>
          <p:cNvSpPr>
            <a:spLocks noGrp="1"/>
          </p:cNvSpPr>
          <p:nvPr>
            <p:ph type="title"/>
          </p:nvPr>
        </p:nvSpPr>
        <p:spPr>
          <a:xfrm>
            <a:off x="838200" y="365126"/>
            <a:ext cx="10515600" cy="522642"/>
          </a:xfrm>
        </p:spPr>
        <p:txBody>
          <a:bodyPr>
            <a:normAutofit fontScale="90000"/>
          </a:bodyPr>
          <a:lstStyle/>
          <a:p>
            <a:r>
              <a:rPr lang="lv-LV" sz="3600" dirty="0">
                <a:latin typeface="+mn-lt"/>
              </a:rPr>
              <a:t>Wikipedia par Ozonu</a:t>
            </a:r>
            <a:endParaRPr lang="en-US" sz="3600" dirty="0">
              <a:latin typeface="+mn-lt"/>
            </a:endParaRPr>
          </a:p>
        </p:txBody>
      </p:sp>
      <p:sp>
        <p:nvSpPr>
          <p:cNvPr id="3" name="Rectangle 2">
            <a:extLst>
              <a:ext uri="{FF2B5EF4-FFF2-40B4-BE49-F238E27FC236}">
                <a16:creationId xmlns:a16="http://schemas.microsoft.com/office/drawing/2014/main" id="{49B444AF-17B1-4DE5-9442-A0A08D148A08}"/>
              </a:ext>
            </a:extLst>
          </p:cNvPr>
          <p:cNvSpPr/>
          <p:nvPr/>
        </p:nvSpPr>
        <p:spPr>
          <a:xfrm>
            <a:off x="966540" y="1005703"/>
            <a:ext cx="9840685" cy="1855573"/>
          </a:xfrm>
          <a:prstGeom prst="rect">
            <a:avLst/>
          </a:prstGeom>
        </p:spPr>
        <p:txBody>
          <a:bodyPr wrap="square">
            <a:spAutoFit/>
          </a:bodyPr>
          <a:lstStyle/>
          <a:p>
            <a:pPr>
              <a:lnSpc>
                <a:spcPct val="107000"/>
              </a:lnSpc>
              <a:spcBef>
                <a:spcPts val="600"/>
              </a:spcBef>
              <a:spcAft>
                <a:spcPts val="600"/>
              </a:spcAft>
            </a:pPr>
            <a:r>
              <a:rPr lang="en-US"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2" tooltip="Grieķu valoda">
                  <a:extLst>
                    <a:ext uri="{A12FA001-AC4F-418D-AE19-62706E023703}">
                      <ahyp:hlinkClr xmlns:ahyp="http://schemas.microsoft.com/office/drawing/2018/hyperlinkcolor" val="tx"/>
                    </a:ext>
                  </a:extLst>
                </a:hlinkClick>
              </a:rPr>
              <a:t>grieķu</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i="1" dirty="0">
                <a:latin typeface="Palatino Linotype" panose="02040502050505030304" pitchFamily="18" charset="0"/>
                <a:ea typeface="Times New Roman" panose="02020603050405020304" pitchFamily="18" charset="0"/>
                <a:cs typeface="Arial" panose="020B0604020202020204" pitchFamily="34" charset="0"/>
              </a:rPr>
              <a:t>ozōn</a:t>
            </a:r>
            <a:r>
              <a:rPr lang="en-US" dirty="0">
                <a:latin typeface="Arial" panose="020B0604020202020204" pitchFamily="34" charset="0"/>
                <a:ea typeface="Times New Roman" panose="02020603050405020304" pitchFamily="18" charset="0"/>
                <a:cs typeface="Times New Roman" panose="02020603050405020304" pitchFamily="18" charset="0"/>
              </a:rPr>
              <a:t> — ‘</a:t>
            </a:r>
            <a:r>
              <a:rPr lang="en-US" dirty="0" err="1">
                <a:latin typeface="Arial" panose="020B0604020202020204" pitchFamily="34" charset="0"/>
                <a:ea typeface="Times New Roman" panose="02020603050405020304" pitchFamily="18" charset="0"/>
                <a:cs typeface="Times New Roman" panose="02020603050405020304" pitchFamily="18" charset="0"/>
              </a:rPr>
              <a:t>tāds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kam</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ir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smaka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ir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zilgana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3" tooltip="Gāze">
                  <a:extLst>
                    <a:ext uri="{A12FA001-AC4F-418D-AE19-62706E023703}">
                      <ahyp:hlinkClr xmlns:ahyp="http://schemas.microsoft.com/office/drawing/2018/hyperlinkcolor" val="tx"/>
                    </a:ext>
                  </a:extLst>
                </a:hlinkClick>
              </a:rPr>
              <a:t>gāze</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ar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īpatnēju</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spēcīgu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4" tooltip="Smarža">
                  <a:extLst>
                    <a:ext uri="{A12FA001-AC4F-418D-AE19-62706E023703}">
                      <ahyp:hlinkClr xmlns:ahyp="http://schemas.microsoft.com/office/drawing/2018/hyperlinkcolor" val="tx"/>
                    </a:ext>
                  </a:extLst>
                </a:hlinkClick>
              </a:rPr>
              <a:t>smaržu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lielākā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koncentrācijā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indīgs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5" tooltip="Skābeklis">
                  <a:extLst>
                    <a:ext uri="{A12FA001-AC4F-418D-AE19-62706E023703}">
                      <ahyp:hlinkClr xmlns:ahyp="http://schemas.microsoft.com/office/drawing/2018/hyperlinkcolor" val="tx"/>
                    </a:ext>
                  </a:extLst>
                </a:hlinkClick>
              </a:rPr>
              <a:t>skābekļa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6" tooltip="Alotrops">
                  <a:extLst>
                    <a:ext uri="{A12FA001-AC4F-418D-AE19-62706E023703}">
                      <ahyp:hlinkClr xmlns:ahyp="http://schemas.microsoft.com/office/drawing/2018/hyperlinkcolor" val="tx"/>
                    </a:ext>
                  </a:extLst>
                </a:hlinkClick>
              </a:rPr>
              <a:t>alotropā</a:t>
            </a:r>
            <a:r>
              <a:rPr lang="en-US" dirty="0">
                <a:latin typeface="Arial" panose="020B0604020202020204" pitchFamily="34" charset="0"/>
                <a:ea typeface="Times New Roman" panose="02020603050405020304" pitchFamily="18" charset="0"/>
                <a:cs typeface="Times New Roman" panose="02020603050405020304" pitchFamily="18" charset="0"/>
                <a:hlinkClick r:id="rId6" tooltip="Alotrops">
                  <a:extLst>
                    <a:ext uri="{A12FA001-AC4F-418D-AE19-62706E023703}">
                      <ahyp:hlinkClr xmlns:ahyp="http://schemas.microsoft.com/office/drawing/2018/hyperlinkcolor" val="tx"/>
                    </a:ext>
                  </a:extLst>
                </a:hlinkClick>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6" tooltip="Alotrops">
                  <a:extLst>
                    <a:ext uri="{A12FA001-AC4F-418D-AE19-62706E023703}">
                      <ahyp:hlinkClr xmlns:ahyp="http://schemas.microsoft.com/office/drawing/2018/hyperlinkcolor" val="tx"/>
                    </a:ext>
                  </a:extLst>
                </a:hlinkClick>
              </a:rPr>
              <a:t>modifikācija</a:t>
            </a:r>
            <a:r>
              <a:rPr lang="en-US" dirty="0">
                <a:latin typeface="Arial" panose="020B0604020202020204" pitchFamily="34" charset="0"/>
                <a:ea typeface="Times New Roman" panose="02020603050405020304" pitchFamily="18" charset="0"/>
                <a:cs typeface="Times New Roman" panose="02020603050405020304" pitchFamily="18" charset="0"/>
              </a:rPr>
              <a:t> un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rodas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tad,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kad</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tiek</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pievadīta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7" tooltip="Enerģija">
                  <a:extLst>
                    <a:ext uri="{A12FA001-AC4F-418D-AE19-62706E023703}">
                      <ahyp:hlinkClr xmlns:ahyp="http://schemas.microsoft.com/office/drawing/2018/hyperlinkcolor" val="tx"/>
                    </a:ext>
                  </a:extLst>
                </a:hlinkClick>
              </a:rPr>
              <a:t>enerģija</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laboratorijā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ozonu</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iegūst</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īpašās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ierīcēs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dirty="0" err="1">
                <a:solidFill>
                  <a:srgbClr val="A55858"/>
                </a:solidFill>
                <a:latin typeface="Arial" panose="020B0604020202020204" pitchFamily="34" charset="0"/>
                <a:ea typeface="Times New Roman" panose="02020603050405020304" pitchFamily="18" charset="0"/>
                <a:cs typeface="Times New Roman" panose="02020603050405020304" pitchFamily="18" charset="0"/>
                <a:hlinkClick r:id="rId8" tooltip="Ozonators (vēl nav uzrakstīts)"/>
              </a:rPr>
              <a:t>ozonatoros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Dabā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ozons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veidojas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B0080"/>
                </a:solidFill>
                <a:latin typeface="Arial" panose="020B0604020202020204" pitchFamily="34" charset="0"/>
                <a:ea typeface="Times New Roman" panose="02020603050405020304" pitchFamily="18" charset="0"/>
                <a:cs typeface="Times New Roman" panose="02020603050405020304" pitchFamily="18" charset="0"/>
                <a:hlinkClick r:id="rId9" tooltip="Zibens"/>
              </a:rPr>
              <a:t>zibens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B0080"/>
                </a:solidFill>
                <a:latin typeface="Arial" panose="020B0604020202020204" pitchFamily="34" charset="0"/>
                <a:ea typeface="Times New Roman" panose="02020603050405020304" pitchFamily="18" charset="0"/>
                <a:cs typeface="Times New Roman" panose="02020603050405020304" pitchFamily="18" charset="0"/>
                <a:hlinkClick r:id="rId10" tooltip="Izlāde"/>
              </a:rPr>
              <a:t>elektriskās</a:t>
            </a:r>
            <a:r>
              <a:rPr lang="en-US" dirty="0">
                <a:solidFill>
                  <a:srgbClr val="0B0080"/>
                </a:solidFill>
                <a:latin typeface="Arial" panose="020B0604020202020204" pitchFamily="34" charset="0"/>
                <a:ea typeface="Times New Roman" panose="02020603050405020304" pitchFamily="18" charset="0"/>
                <a:cs typeface="Times New Roman" panose="02020603050405020304" pitchFamily="18" charset="0"/>
                <a:hlinkClick r:id="rId10" tooltip="Izlāde"/>
              </a:rPr>
              <a:t> </a:t>
            </a:r>
            <a:r>
              <a:rPr lang="en-US" dirty="0" err="1">
                <a:solidFill>
                  <a:srgbClr val="0B0080"/>
                </a:solidFill>
                <a:latin typeface="Arial" panose="020B0604020202020204" pitchFamily="34" charset="0"/>
                <a:ea typeface="Times New Roman" panose="02020603050405020304" pitchFamily="18" charset="0"/>
                <a:cs typeface="Times New Roman" panose="02020603050405020304" pitchFamily="18" charset="0"/>
                <a:hlinkClick r:id="rId10" tooltip="Izlāde"/>
              </a:rPr>
              <a:t>izlādes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laikā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arī</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1" tooltip="Saule">
                  <a:extLst>
                    <a:ext uri="{A12FA001-AC4F-418D-AE19-62706E023703}">
                      <ahyp:hlinkClr xmlns:ahyp="http://schemas.microsoft.com/office/drawing/2018/hyperlinkcolor" val="tx"/>
                    </a:ext>
                  </a:extLst>
                </a:hlinkClick>
              </a:rPr>
              <a:t>Saules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2" tooltip="UV starojums">
                  <a:extLst>
                    <a:ext uri="{A12FA001-AC4F-418D-AE19-62706E023703}">
                      <ahyp:hlinkClr xmlns:ahyp="http://schemas.microsoft.com/office/drawing/2018/hyperlinkcolor" val="tx"/>
                    </a:ext>
                  </a:extLst>
                </a:hlinkClick>
              </a:rPr>
              <a:t>ultravioletā</a:t>
            </a:r>
            <a:r>
              <a:rPr lang="en-US" dirty="0">
                <a:latin typeface="Arial" panose="020B0604020202020204" pitchFamily="34" charset="0"/>
                <a:ea typeface="Times New Roman" panose="02020603050405020304" pitchFamily="18" charset="0"/>
                <a:cs typeface="Times New Roman" panose="02020603050405020304" pitchFamily="18" charset="0"/>
                <a:hlinkClick r:id="rId12" tooltip="UV starojums">
                  <a:extLst>
                    <a:ext uri="{A12FA001-AC4F-418D-AE19-62706E023703}">
                      <ahyp:hlinkClr xmlns:ahyp="http://schemas.microsoft.com/office/drawing/2018/hyperlinkcolor" val="tx"/>
                    </a:ext>
                  </a:extLst>
                </a:hlinkClick>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2" tooltip="UV starojums">
                  <a:extLst>
                    <a:ext uri="{A12FA001-AC4F-418D-AE19-62706E023703}">
                      <ahyp:hlinkClr xmlns:ahyp="http://schemas.microsoft.com/office/drawing/2018/hyperlinkcolor" val="tx"/>
                    </a:ext>
                  </a:extLst>
                </a:hlinkClick>
              </a:rPr>
              <a:t>starojuma</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iedarbībā</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Saules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starojums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ar</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3" tooltip="Viļņa garums">
                  <a:extLst>
                    <a:ext uri="{A12FA001-AC4F-418D-AE19-62706E023703}">
                      <ahyp:hlinkClr xmlns:ahyp="http://schemas.microsoft.com/office/drawing/2018/hyperlinkcolor" val="tx"/>
                    </a:ext>
                  </a:extLst>
                </a:hlinkClick>
              </a:rPr>
              <a:t>viļņa</a:t>
            </a:r>
            <a:r>
              <a:rPr lang="en-US" dirty="0">
                <a:latin typeface="Arial" panose="020B0604020202020204" pitchFamily="34" charset="0"/>
                <a:ea typeface="Times New Roman" panose="02020603050405020304" pitchFamily="18" charset="0"/>
                <a:cs typeface="Times New Roman" panose="02020603050405020304" pitchFamily="18" charset="0"/>
                <a:hlinkClick r:id="rId13" tooltip="Viļņa garums">
                  <a:extLst>
                    <a:ext uri="{A12FA001-AC4F-418D-AE19-62706E023703}">
                      <ahyp:hlinkClr xmlns:ahyp="http://schemas.microsoft.com/office/drawing/2018/hyperlinkcolor" val="tx"/>
                    </a:ext>
                  </a:extLst>
                </a:hlinkClick>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3" tooltip="Viļņa garums">
                  <a:extLst>
                    <a:ext uri="{A12FA001-AC4F-418D-AE19-62706E023703}">
                      <ahyp:hlinkClr xmlns:ahyp="http://schemas.microsoft.com/office/drawing/2018/hyperlinkcolor" val="tx"/>
                    </a:ext>
                  </a:extLst>
                </a:hlinkClick>
              </a:rPr>
              <a:t>garumu</a:t>
            </a:r>
            <a:r>
              <a:rPr lang="en-US" dirty="0">
                <a:latin typeface="Arial" panose="020B0604020202020204" pitchFamily="34" charset="0"/>
                <a:ea typeface="Times New Roman" panose="02020603050405020304" pitchFamily="18" charset="0"/>
                <a:cs typeface="Times New Roman" panose="02020603050405020304" pitchFamily="18" charset="0"/>
              </a:rPr>
              <a:t> ne </a:t>
            </a:r>
            <a:r>
              <a:rPr lang="en-US" dirty="0" err="1">
                <a:latin typeface="Arial" panose="020B0604020202020204" pitchFamily="34" charset="0"/>
                <a:ea typeface="Times New Roman" panose="02020603050405020304" pitchFamily="18" charset="0"/>
                <a:cs typeface="Times New Roman" panose="02020603050405020304" pitchFamily="18" charset="0"/>
              </a:rPr>
              <a:t>mazāku</a:t>
            </a:r>
            <a:r>
              <a:rPr lang="en-US" dirty="0">
                <a:latin typeface="Arial" panose="020B0604020202020204" pitchFamily="34" charset="0"/>
                <a:ea typeface="Times New Roman" panose="02020603050405020304" pitchFamily="18" charset="0"/>
                <a:cs typeface="Times New Roman" panose="02020603050405020304" pitchFamily="18" charset="0"/>
              </a:rPr>
              <a:t> par 200 </a:t>
            </a:r>
            <a:r>
              <a:rPr lang="en-US" dirty="0">
                <a:latin typeface="Arial" panose="020B0604020202020204" pitchFamily="34" charset="0"/>
                <a:ea typeface="Times New Roman" panose="02020603050405020304" pitchFamily="18" charset="0"/>
                <a:cs typeface="Times New Roman" panose="02020603050405020304" pitchFamily="18" charset="0"/>
                <a:hlinkClick r:id="rId14" tooltip="Nanometrs">
                  <a:extLst>
                    <a:ext uri="{A12FA001-AC4F-418D-AE19-62706E023703}">
                      <ahyp:hlinkClr xmlns:ahyp="http://schemas.microsoft.com/office/drawing/2018/hyperlinkcolor" val="tx"/>
                    </a:ext>
                  </a:extLst>
                </a:hlinkClick>
              </a:rPr>
              <a:t>nm</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ir</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dzīvībai</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nāvējošs</a:t>
            </a:r>
            <a:r>
              <a:rPr lang="en-US" dirty="0">
                <a:latin typeface="Arial" panose="020B0604020202020204" pitchFamily="34" charset="0"/>
                <a:ea typeface="Times New Roman" panose="02020603050405020304" pitchFamily="18" charset="0"/>
                <a:cs typeface="Times New Roman" panose="02020603050405020304" pitchFamily="18" charset="0"/>
              </a:rPr>
              <a:t>, bet </a:t>
            </a:r>
            <a:r>
              <a:rPr lang="en-US" dirty="0" err="1">
                <a:latin typeface="Arial" panose="020B0604020202020204" pitchFamily="34" charset="0"/>
                <a:ea typeface="Times New Roman" panose="02020603050405020304" pitchFamily="18" charset="0"/>
                <a:cs typeface="Times New Roman" panose="02020603050405020304" pitchFamily="18" charset="0"/>
              </a:rPr>
              <a:t>tā</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ietekmē</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augstumā</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virs</a:t>
            </a:r>
            <a:r>
              <a:rPr lang="en-US" dirty="0">
                <a:latin typeface="Arial" panose="020B0604020202020204" pitchFamily="34" charset="0"/>
                <a:ea typeface="Times New Roman" panose="02020603050405020304" pitchFamily="18" charset="0"/>
                <a:cs typeface="Times New Roman" panose="02020603050405020304" pitchFamily="18" charset="0"/>
              </a:rPr>
              <a:t> 20 </a:t>
            </a:r>
            <a:r>
              <a:rPr lang="en-US" dirty="0">
                <a:latin typeface="Arial" panose="020B0604020202020204" pitchFamily="34" charset="0"/>
                <a:ea typeface="Times New Roman" panose="02020603050405020304" pitchFamily="18" charset="0"/>
                <a:cs typeface="Times New Roman" panose="02020603050405020304" pitchFamily="18" charset="0"/>
                <a:hlinkClick r:id="rId15" tooltip="Kilometrs">
                  <a:extLst>
                    <a:ext uri="{A12FA001-AC4F-418D-AE19-62706E023703}">
                      <ahyp:hlinkClr xmlns:ahyp="http://schemas.microsoft.com/office/drawing/2018/hyperlinkcolor" val="tx"/>
                    </a:ext>
                  </a:extLst>
                </a:hlinkClick>
              </a:rPr>
              <a:t>km</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veidojas</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hlinkClick r:id="rId16" tooltip="Ozona slānis">
                  <a:extLst>
                    <a:ext uri="{A12FA001-AC4F-418D-AE19-62706E023703}">
                      <ahyp:hlinkClr xmlns:ahyp="http://schemas.microsoft.com/office/drawing/2018/hyperlinkcolor" val="tx"/>
                    </a:ext>
                  </a:extLst>
                </a:hlinkClick>
              </a:rPr>
              <a:t>ozons</a:t>
            </a:r>
            <a:r>
              <a:rPr lang="en-US" dirty="0">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Ð³ÑÐ¾Ð·Ð° ÑÐ¸ÑÑÐ½Ð¾Ðº">
            <a:extLst>
              <a:ext uri="{FF2B5EF4-FFF2-40B4-BE49-F238E27FC236}">
                <a16:creationId xmlns:a16="http://schemas.microsoft.com/office/drawing/2014/main" id="{37EC7103-E0C1-4BF3-99F2-C630DF16DE97}"/>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1262743" y="2979212"/>
            <a:ext cx="9506857" cy="3315408"/>
          </a:xfrm>
          <a:prstGeom prst="rect">
            <a:avLst/>
          </a:prstGeom>
          <a:noFill/>
          <a:ln>
            <a:noFill/>
          </a:ln>
        </p:spPr>
      </p:pic>
    </p:spTree>
    <p:extLst>
      <p:ext uri="{BB962C8B-B14F-4D97-AF65-F5344CB8AC3E}">
        <p14:creationId xmlns:p14="http://schemas.microsoft.com/office/powerpoint/2010/main" val="4258075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466</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Candara</vt:lpstr>
      <vt:lpstr>Palatino Linotype</vt:lpstr>
      <vt:lpstr>Symbol</vt:lpstr>
      <vt:lpstr>Office Theme</vt:lpstr>
      <vt:lpstr>Saturs</vt:lpstr>
      <vt:lpstr>1.Dala apm 20-30minutres skumji </vt:lpstr>
      <vt:lpstr>PowerPoint Presentation</vt:lpstr>
      <vt:lpstr> Saites Jonu saite</vt:lpstr>
      <vt:lpstr>Kovalenta saite</vt:lpstr>
      <vt:lpstr>Dubultsaite</vt:lpstr>
      <vt:lpstr>Skābeklis un ozons</vt:lpstr>
      <vt:lpstr>Struktūra</vt:lpstr>
      <vt:lpstr>Wikipedia par Ozonu</vt:lpstr>
      <vt:lpstr>Ozona īpašības </vt:lpstr>
      <vt:lpstr>Ozona izmantošana tautsaimniecībā</vt:lpstr>
      <vt:lpstr>Gaisa sastavs</vt:lpstr>
      <vt:lpstr>Vienkarši interesanti</vt:lpstr>
      <vt:lpstr>EN 16282, Standarta pārskats Kā Kompaktās paketes atbilst jaunajiem standartiem </vt:lpstr>
      <vt:lpstr>N oksidi</vt:lpstr>
      <vt:lpstr>Compact</vt:lpstr>
      <vt:lpstr>Dzintaru koncertzales restorans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Ozons seminārs</dc:title>
  <dc:creator>Dans Musels</dc:creator>
  <cp:lastModifiedBy>Dans Musels</cp:lastModifiedBy>
  <cp:revision>42</cp:revision>
  <dcterms:created xsi:type="dcterms:W3CDTF">2019-03-26T09:50:44Z</dcterms:created>
  <dcterms:modified xsi:type="dcterms:W3CDTF">2019-04-03T07:40:09Z</dcterms:modified>
</cp:coreProperties>
</file>