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277" r:id="rId3"/>
    <p:sldId id="321" r:id="rId4"/>
    <p:sldId id="332" r:id="rId5"/>
    <p:sldId id="344" r:id="rId6"/>
    <p:sldId id="345" r:id="rId7"/>
    <p:sldId id="346" r:id="rId8"/>
    <p:sldId id="331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E00"/>
    <a:srgbClr val="DADFEA"/>
    <a:srgbClr val="415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4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B7D8A-4254-4103-ABD0-D4A841E3786D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B5F98-A1A6-412C-A4A6-E94DDFBC1F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24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B5F98-A1A6-412C-A4A6-E94DDFBC1FD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68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B5F98-A1A6-412C-A4A6-E94DDFBC1FD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31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B5F98-A1A6-412C-A4A6-E94DDFBC1FD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66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B5F98-A1A6-412C-A4A6-E94DDFBC1FD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323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312CFD-2CAA-472D-96DE-78BE66AE1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204826-B525-4D5E-A0CC-3C2775A5F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7A55D3-2DA7-485E-B6EC-2D6802CBC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69FE-3F90-437F-81D5-AE57C8A5ECC8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06712A-D06D-45A7-B98E-451E1FFF2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554D47-A2DB-4BB5-9D74-1C19D2FC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382-5EAD-4D06-BB84-18B391AA5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94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A4D9D-3DEC-440F-B448-46D85AB3B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F07F802-6AA7-4BFF-A584-CAE96EBD8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008E5C-D270-451E-894F-43B7D61B8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69FE-3F90-437F-81D5-AE57C8A5ECC8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8CAB95-21B3-422A-8885-5632E61A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C20573-A261-49F5-A4B9-1A3E2B55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382-5EAD-4D06-BB84-18B391AA5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82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16FD3E9-0FF3-4CE9-AA51-1E3D381D97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BBD636E-641D-4258-9E18-FCC986BB2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8D220C-7784-4615-A17E-7593062C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69FE-3F90-437F-81D5-AE57C8A5ECC8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4F0F1D-84AD-40EF-B765-B099B2D6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CEC1E8-6F4B-4126-A508-75DE107D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382-5EAD-4D06-BB84-18B391AA5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02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5CDDA6-9AFD-4169-96BE-1A083191A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2355D1-6F42-4E86-AAC1-3F423CB79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877157-B7B5-454B-B307-00E8257BA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69FE-3F90-437F-81D5-AE57C8A5ECC8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D2478F-6338-4905-9258-66DB693E0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4FA567-5316-4779-9B1A-9001B3105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382-5EAD-4D06-BB84-18B391AA5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92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F9564-7C94-46F3-8EF7-D74B282C4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8952C9-EC8E-418A-9A94-A8822135F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91B40B-5BC3-43DC-9A32-C89703E1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69FE-3F90-437F-81D5-AE57C8A5ECC8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EA1E6E-C768-4EC3-8BFB-9358499B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F26552-5C3D-499B-8AD7-C66D2B29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382-5EAD-4D06-BB84-18B391AA5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44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0052D-EF11-40A8-BEA8-AC64090F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BDEF10-A3E0-4040-83B0-F280F1BF3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6E26745-8DF6-4943-A617-7E8F5045D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03C558-1A37-4286-80AC-81D7DBE4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69FE-3F90-437F-81D5-AE57C8A5ECC8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BC9E05-897E-4897-B3DF-4B4B3C39D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5D98BE-A96D-4A60-AFDA-2994621D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382-5EAD-4D06-BB84-18B391AA5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09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99673-2AB1-46CB-9D59-FEEF9EEEA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3DBE4F-EB99-497B-B8F0-885C698D0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8143805-5DD5-4B77-86B9-2DD9FD569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64C30CC-C373-41AE-AAAF-2A9221A88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CF25C8-235F-443D-8794-73B3B29B0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A1C5A72-B62F-4BA8-91DF-A057D19BF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69FE-3F90-437F-81D5-AE57C8A5ECC8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CEB781F-A4A8-4B22-BF0A-A8BFCEF53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DCEE0AA-609F-40CA-A07C-3064E800F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382-5EAD-4D06-BB84-18B391AA5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66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7371C-ABB0-4890-A1A2-1519FD8DD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D4B4032-A712-4CD4-95C7-F844E5BB8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69FE-3F90-437F-81D5-AE57C8A5ECC8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279A6E-CDA8-40FE-A4E5-8E31103B3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142273E-0372-4F81-9257-F0B0C3341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382-5EAD-4D06-BB84-18B391AA5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2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1C1DEB2-7C86-4035-AA06-223C36F2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69FE-3F90-437F-81D5-AE57C8A5ECC8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15E8BFF-0045-438B-92FB-536C0C329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A3CE09-948A-4C3F-94DB-4AF5E60F7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382-5EAD-4D06-BB84-18B391AA5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36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1CA6C6-4917-441B-87BD-43A76524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78AEC3-E736-40B3-9F21-E92EA5E84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F88242-0CE4-4C53-87C8-03E15E02B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DAC474-6612-4404-8CBE-EFB76B38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69FE-3F90-437F-81D5-AE57C8A5ECC8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4CF223-41C0-411B-949D-7C33E892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595F3B-104E-4AC0-AFC5-562029F1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382-5EAD-4D06-BB84-18B391AA5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6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4557C3-6122-4E8D-8027-FEB5BD6A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C540E01-AAD5-4986-BAA1-7CE0C21AC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C8F8C8B-CD58-479D-A95F-E7625908C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049E29-EDA0-40B3-AC51-AC9598CD6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69FE-3F90-437F-81D5-AE57C8A5ECC8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E0BFCF-B54C-40B1-ACAC-8CAC84EF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1A692B-17F0-4542-844B-1B4BE8C3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CC382-5EAD-4D06-BB84-18B391AA5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9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2AAEE8A-F2FA-467F-B229-D6E40D8A9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300E84-0F84-460D-98AD-3DA195A17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6DD13E-4F2C-432E-9A24-E757A4FD4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869FE-3F90-437F-81D5-AE57C8A5ECC8}" type="datetimeFigureOut">
              <a:rPr lang="cs-CZ" smtClean="0"/>
              <a:t>12.01.2022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7EE985-DA6E-4782-9720-B77CFC811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2E941E-E247-4E41-9043-B25A2EEF6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CC382-5EAD-4D06-BB84-18B391AA5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45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mandik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A557A10-25DC-4330-A7AF-C0C33C794EF0}"/>
              </a:ext>
            </a:extLst>
          </p:cNvPr>
          <p:cNvSpPr/>
          <p:nvPr/>
        </p:nvSpPr>
        <p:spPr>
          <a:xfrm>
            <a:off x="-165538" y="0"/>
            <a:ext cx="12357538" cy="5420497"/>
          </a:xfrm>
          <a:prstGeom prst="rect">
            <a:avLst/>
          </a:prstGeom>
          <a:solidFill>
            <a:srgbClr val="4150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dirty="0" err="1"/>
              <a:t>January</a:t>
            </a:r>
            <a:r>
              <a:rPr lang="cs-CZ" dirty="0"/>
              <a:t> 2022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EDDF19-AB32-4CA4-BA71-829B06C56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9679" y="811924"/>
            <a:ext cx="9508321" cy="1858836"/>
          </a:xfrm>
        </p:spPr>
        <p:txBody>
          <a:bodyPr>
            <a:normAutofit fontScale="90000"/>
          </a:bodyPr>
          <a:lstStyle/>
          <a:p>
            <a:pPr algn="l"/>
            <a:br>
              <a:rPr lang="cs-CZ" sz="3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3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3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3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3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3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3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3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3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</a:t>
            </a:r>
            <a:r>
              <a:rPr lang="cs-CZ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models</a:t>
            </a:r>
            <a:r>
              <a:rPr lang="cs-CZ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RDM and RDTM</a:t>
            </a:r>
            <a:br>
              <a:rPr lang="cs-CZ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Mandík </a:t>
            </a:r>
            <a:r>
              <a:rPr lang="cs-CZ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regulating</a:t>
            </a:r>
            <a:r>
              <a:rPr lang="cs-CZ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dampers</a:t>
            </a:r>
            <a:b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61B612-EDB1-407E-B139-3A04FDCD7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5482"/>
            <a:ext cx="9144000" cy="760293"/>
          </a:xfrm>
        </p:spPr>
        <p:txBody>
          <a:bodyPr/>
          <a:lstStyle/>
          <a:p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07DE724-F73E-433A-A010-5BD531512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711" y="5508032"/>
            <a:ext cx="3606289" cy="1349968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00F63AA-CCD0-416E-B1DA-040024C8C11A}"/>
              </a:ext>
            </a:extLst>
          </p:cNvPr>
          <p:cNvSpPr/>
          <p:nvPr/>
        </p:nvSpPr>
        <p:spPr>
          <a:xfrm>
            <a:off x="0" y="5420497"/>
            <a:ext cx="12192000" cy="156519"/>
          </a:xfrm>
          <a:prstGeom prst="rect">
            <a:avLst/>
          </a:prstGeom>
          <a:solidFill>
            <a:srgbClr val="CD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4004227-DF70-4214-ACFD-4E2B89091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79" y="2418023"/>
            <a:ext cx="5720195" cy="154898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6D31692-F2A3-4811-A79B-6569A9621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520" y="1363472"/>
            <a:ext cx="2214169" cy="28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7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D0F5836-5E2C-4264-90E8-9AB2A536D37A}"/>
              </a:ext>
            </a:extLst>
          </p:cNvPr>
          <p:cNvSpPr/>
          <p:nvPr/>
        </p:nvSpPr>
        <p:spPr>
          <a:xfrm>
            <a:off x="0" y="0"/>
            <a:ext cx="12192000" cy="5420498"/>
          </a:xfrm>
          <a:prstGeom prst="rect">
            <a:avLst/>
          </a:prstGeom>
          <a:solidFill>
            <a:srgbClr val="DAD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DB96E4-913D-4ECD-AC02-62F1658A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RDM and RDTM are </a:t>
            </a:r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models</a:t>
            </a: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multiblade</a:t>
            </a: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regulating</a:t>
            </a: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dampers</a:t>
            </a:r>
            <a:endParaRPr lang="en-US" sz="3200" dirty="0">
              <a:solidFill>
                <a:srgbClr val="41506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02049E5-1D90-4B0D-9FDA-114BA33B2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711" y="5508032"/>
            <a:ext cx="3606289" cy="1349968"/>
          </a:xfrm>
          <a:prstGeom prst="rect">
            <a:avLst/>
          </a:prstGeo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0AE8973-4FAC-45F6-AF93-27B5F1A70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502"/>
            <a:ext cx="10515600" cy="4348121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cs-CZ" altLang="cs-CZ" sz="2000" dirty="0"/>
          </a:p>
          <a:p>
            <a:pPr marL="0" indent="0" eaLnBrk="1" hangingPunct="1">
              <a:buNone/>
              <a:defRPr/>
            </a:pPr>
            <a:endParaRPr lang="en-US" altLang="cs-CZ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single drive (</a:t>
            </a:r>
            <a:r>
              <a:rPr lang="cs-CZ" sz="1800" dirty="0" err="1">
                <a:solidFill>
                  <a:schemeClr val="tx2"/>
                </a:solidFill>
              </a:rPr>
              <a:t>only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one actuator per damper) from 200x200 up to 2000x2000mm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only small size of actuators needed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tightness class 3C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silicon-free design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rhombus, aerodynamic and rigid blade profile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rounded-edge on flange corners</a:t>
            </a:r>
          </a:p>
          <a:p>
            <a:endParaRPr lang="en-GB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C402ADC-D75B-432B-8DEE-B3DD7D8C5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465" y="1609764"/>
            <a:ext cx="2214169" cy="28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1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D0F5836-5E2C-4264-90E8-9AB2A536D37A}"/>
              </a:ext>
            </a:extLst>
          </p:cNvPr>
          <p:cNvSpPr/>
          <p:nvPr/>
        </p:nvSpPr>
        <p:spPr>
          <a:xfrm>
            <a:off x="0" y="0"/>
            <a:ext cx="12192000" cy="5420498"/>
          </a:xfrm>
          <a:prstGeom prst="rect">
            <a:avLst/>
          </a:prstGeom>
          <a:solidFill>
            <a:srgbClr val="DAD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Steel rods mechanics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30 mm flange with 9 mm bend for C-profile easy installation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rounded flange corners with mounting hole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10x10mm connecting pin for different kinds of actuators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rounded flange corners with oval </a:t>
            </a:r>
            <a:r>
              <a:rPr lang="en-US" dirty="0" err="1">
                <a:solidFill>
                  <a:schemeClr val="tx2"/>
                </a:solidFill>
              </a:rPr>
              <a:t>monting</a:t>
            </a:r>
            <a:r>
              <a:rPr lang="en-US" dirty="0">
                <a:solidFill>
                  <a:schemeClr val="tx2"/>
                </a:solidFill>
              </a:rPr>
              <a:t> hole, connection to its flanges with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      „clinching technology joint“, instead of „spot welding“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Aerodynamic shape of blades, made of galvanized or stainless steel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Composite end-caps on blades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Rubber EPDM  - in between blades gasket (on air-tight RDTM only),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      instead of „silicone based“ rubber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sliding end-cup gasket from high-tech EPDM foam with closed cells </a:t>
            </a:r>
          </a:p>
          <a:p>
            <a:endParaRPr lang="cs-CZ" dirty="0"/>
          </a:p>
          <a:p>
            <a:endParaRPr lang="cs-CZ" dirty="0"/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/>
          </a:p>
          <a:p>
            <a:endParaRPr lang="cs-CZ" dirty="0"/>
          </a:p>
          <a:p>
            <a:pPr algn="ctr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DB96E4-913D-4ECD-AC02-62F1658A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</a:t>
            </a: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</a:t>
            </a: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advantages</a:t>
            </a:r>
            <a:endParaRPr lang="cs-CZ" sz="3200" dirty="0">
              <a:solidFill>
                <a:srgbClr val="41506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02049E5-1D90-4B0D-9FDA-114BA33B2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711" y="5508032"/>
            <a:ext cx="3606289" cy="1349968"/>
          </a:xfrm>
          <a:prstGeom prst="rect">
            <a:avLst/>
          </a:prstGeom>
        </p:spPr>
      </p:pic>
      <p:pic>
        <p:nvPicPr>
          <p:cNvPr id="53" name="Zástupný obsah 52">
            <a:extLst>
              <a:ext uri="{FF2B5EF4-FFF2-40B4-BE49-F238E27FC236}">
                <a16:creationId xmlns:a16="http://schemas.microsoft.com/office/drawing/2014/main" id="{CA22F043-E8DB-4119-B280-462E61984B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9763" t="19108" r="24801" b="8364"/>
          <a:stretch/>
        </p:blipFill>
        <p:spPr>
          <a:xfrm>
            <a:off x="8836766" y="2636470"/>
            <a:ext cx="2458416" cy="295019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50DB5B3-496B-4ABF-B84F-333D7AAD6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6766" y="896445"/>
            <a:ext cx="2726148" cy="158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D0F5836-5E2C-4264-90E8-9AB2A536D37A}"/>
              </a:ext>
            </a:extLst>
          </p:cNvPr>
          <p:cNvSpPr/>
          <p:nvPr/>
        </p:nvSpPr>
        <p:spPr>
          <a:xfrm>
            <a:off x="0" y="0"/>
            <a:ext cx="12192000" cy="5420498"/>
          </a:xfrm>
          <a:prstGeom prst="rect">
            <a:avLst/>
          </a:prstGeom>
          <a:solidFill>
            <a:srgbClr val="DAD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DB96E4-913D-4ECD-AC02-62F1658A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RDTM (air-</a:t>
            </a:r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tight</a:t>
            </a: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versus RDM (non air-</a:t>
            </a:r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tight</a:t>
            </a: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damper</a:t>
            </a:r>
            <a:endParaRPr lang="en-US" sz="3200" dirty="0">
              <a:solidFill>
                <a:srgbClr val="41506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02049E5-1D90-4B0D-9FDA-114BA33B2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711" y="5508032"/>
            <a:ext cx="3606289" cy="1349968"/>
          </a:xfrm>
          <a:prstGeom prst="rect">
            <a:avLst/>
          </a:prstGeo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0AE8973-4FAC-45F6-AF93-27B5F1A70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502"/>
            <a:ext cx="10515600" cy="4348121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cs-CZ" altLang="cs-CZ" sz="2000" dirty="0"/>
          </a:p>
          <a:p>
            <a:endParaRPr lang="en-GB" dirty="0"/>
          </a:p>
        </p:txBody>
      </p:sp>
      <p:graphicFrame>
        <p:nvGraphicFramePr>
          <p:cNvPr id="8" name="Tabulka 9">
            <a:extLst>
              <a:ext uri="{FF2B5EF4-FFF2-40B4-BE49-F238E27FC236}">
                <a16:creationId xmlns:a16="http://schemas.microsoft.com/office/drawing/2014/main" id="{30FF8E33-D1D3-43C7-82AB-F21965582E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758849"/>
              </p:ext>
            </p:extLst>
          </p:nvPr>
        </p:nvGraphicFramePr>
        <p:xfrm>
          <a:off x="1418895" y="2330587"/>
          <a:ext cx="8241957" cy="176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585">
                  <a:extLst>
                    <a:ext uri="{9D8B030D-6E8A-4147-A177-3AD203B41FA5}">
                      <a16:colId xmlns:a16="http://schemas.microsoft.com/office/drawing/2014/main" val="2071267435"/>
                    </a:ext>
                  </a:extLst>
                </a:gridCol>
                <a:gridCol w="2524064">
                  <a:extLst>
                    <a:ext uri="{9D8B030D-6E8A-4147-A177-3AD203B41FA5}">
                      <a16:colId xmlns:a16="http://schemas.microsoft.com/office/drawing/2014/main" val="3299792646"/>
                    </a:ext>
                  </a:extLst>
                </a:gridCol>
                <a:gridCol w="2462308">
                  <a:extLst>
                    <a:ext uri="{9D8B030D-6E8A-4147-A177-3AD203B41FA5}">
                      <a16:colId xmlns:a16="http://schemas.microsoft.com/office/drawing/2014/main" val="363300544"/>
                    </a:ext>
                  </a:extLst>
                </a:gridCol>
              </a:tblGrid>
              <a:tr h="64308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RDTM</a:t>
                      </a:r>
                    </a:p>
                    <a:p>
                      <a:r>
                        <a:rPr lang="cs-CZ" b="0" dirty="0" err="1"/>
                        <a:t>regulating</a:t>
                      </a:r>
                      <a:r>
                        <a:rPr lang="cs-CZ" b="0" dirty="0"/>
                        <a:t> </a:t>
                      </a:r>
                      <a:r>
                        <a:rPr lang="cs-CZ" b="0" dirty="0" err="1"/>
                        <a:t>damper</a:t>
                      </a:r>
                      <a:r>
                        <a:rPr lang="cs-CZ" b="0" dirty="0"/>
                        <a:t> (</a:t>
                      </a:r>
                      <a:r>
                        <a:rPr lang="cs-CZ" b="0" dirty="0" err="1"/>
                        <a:t>tight</a:t>
                      </a:r>
                      <a:r>
                        <a:rPr lang="cs-CZ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RDM</a:t>
                      </a:r>
                    </a:p>
                    <a:p>
                      <a:r>
                        <a:rPr lang="cs-CZ" b="0" dirty="0" err="1"/>
                        <a:t>regulation</a:t>
                      </a:r>
                      <a:r>
                        <a:rPr lang="cs-CZ" b="0" dirty="0"/>
                        <a:t> </a:t>
                      </a:r>
                      <a:r>
                        <a:rPr lang="cs-CZ" b="0" dirty="0" err="1"/>
                        <a:t>damper</a:t>
                      </a:r>
                      <a:r>
                        <a:rPr lang="cs-CZ" b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489689"/>
                  </a:ext>
                </a:extLst>
              </a:tr>
              <a:tr h="372583">
                <a:tc>
                  <a:txBody>
                    <a:bodyPr/>
                    <a:lstStyle/>
                    <a:p>
                      <a:r>
                        <a:rPr lang="cs-CZ" dirty="0"/>
                        <a:t>EN 1751 </a:t>
                      </a:r>
                      <a:r>
                        <a:rPr lang="cs-CZ" dirty="0" err="1"/>
                        <a:t>casing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tightness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class</a:t>
                      </a:r>
                      <a:r>
                        <a:rPr lang="cs-CZ" dirty="0"/>
                        <a:t>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class</a:t>
                      </a:r>
                      <a:r>
                        <a:rPr lang="cs-CZ" dirty="0"/>
                        <a:t>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766010"/>
                  </a:ext>
                </a:extLst>
              </a:tr>
              <a:tr h="372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EN 1751 </a:t>
                      </a:r>
                      <a:r>
                        <a:rPr lang="cs-CZ" dirty="0" err="1"/>
                        <a:t>closed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blade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tightness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class</a:t>
                      </a:r>
                      <a:r>
                        <a:rPr lang="cs-CZ" dirty="0"/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N/A (</a:t>
                      </a:r>
                      <a:r>
                        <a:rPr lang="cs-CZ" dirty="0" err="1"/>
                        <a:t>damper</a:t>
                      </a:r>
                      <a:r>
                        <a:rPr lang="cs-CZ" dirty="0"/>
                        <a:t> not </a:t>
                      </a:r>
                      <a:r>
                        <a:rPr lang="cs-CZ" dirty="0" err="1"/>
                        <a:t>tight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008170"/>
                  </a:ext>
                </a:extLst>
              </a:tr>
              <a:tr h="372583">
                <a:tc>
                  <a:txBody>
                    <a:bodyPr/>
                    <a:lstStyle/>
                    <a:p>
                      <a:r>
                        <a:rPr lang="cs-CZ" dirty="0" err="1"/>
                        <a:t>Torque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of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actuators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 to 40 </a:t>
                      </a:r>
                      <a:r>
                        <a:rPr lang="cs-CZ" dirty="0" err="1"/>
                        <a:t>Nm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 to 20 </a:t>
                      </a:r>
                      <a:r>
                        <a:rPr lang="cs-CZ" dirty="0" err="1"/>
                        <a:t>Nm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91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60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D0F5836-5E2C-4264-90E8-9AB2A536D37A}"/>
              </a:ext>
            </a:extLst>
          </p:cNvPr>
          <p:cNvSpPr/>
          <p:nvPr/>
        </p:nvSpPr>
        <p:spPr>
          <a:xfrm>
            <a:off x="0" y="0"/>
            <a:ext cx="12192000" cy="5420498"/>
          </a:xfrm>
          <a:prstGeom prst="rect">
            <a:avLst/>
          </a:prstGeom>
          <a:solidFill>
            <a:srgbClr val="DAD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counter-running blades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2 </a:t>
            </a:r>
            <a:r>
              <a:rPr lang="en-US" dirty="0" err="1">
                <a:solidFill>
                  <a:schemeClr val="tx2"/>
                </a:solidFill>
              </a:rPr>
              <a:t>standart</a:t>
            </a:r>
            <a:r>
              <a:rPr lang="en-US" dirty="0">
                <a:solidFill>
                  <a:schemeClr val="tx2"/>
                </a:solidFill>
              </a:rPr>
              <a:t> blade´s sizes to optimize the effective cross section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blades with 95 mm span (2 to 4 blades per damper)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blades with 145 mm span (3 to 13 blades per damper)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rhombus shape of </a:t>
            </a:r>
            <a:r>
              <a:rPr lang="en-US" dirty="0">
                <a:solidFill>
                  <a:schemeClr val="tx2"/>
                </a:solidFill>
              </a:rPr>
              <a:t>blades, bent from a single sheet of metal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blade end-cap gaskets from high-tech closed-cells EPDM foam with a sliding layer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dampers can be made of  galvanized or stainless / 304 / 316L steel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160 mm casing length (depth) with 30 mm flange (with 9 mm bend)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Allowance of 12 m/s max air velocity in the duct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mechanical casing assembly in corners by „clinching“ instead of spot welding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halogen free, not flammable, UV stabilized composite components (UL-94 class V0)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</a:rPr>
              <a:t>preferred  blade-axis orientation is horizontal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/>
          </a:p>
          <a:p>
            <a:endParaRPr lang="cs-CZ" dirty="0"/>
          </a:p>
          <a:p>
            <a:pPr algn="ctr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DB96E4-913D-4ECD-AC02-62F1658A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</a:t>
            </a: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</a:t>
            </a: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advantages</a:t>
            </a:r>
            <a:endParaRPr lang="cs-CZ" sz="3200" dirty="0">
              <a:solidFill>
                <a:srgbClr val="41506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02049E5-1D90-4B0D-9FDA-114BA33B2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711" y="5508032"/>
            <a:ext cx="3606289" cy="134996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06A69B-2BC1-4FBE-9B0F-D6B75B683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8175" y="1205817"/>
            <a:ext cx="2860556" cy="363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03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D0F5836-5E2C-4264-90E8-9AB2A536D37A}"/>
              </a:ext>
            </a:extLst>
          </p:cNvPr>
          <p:cNvSpPr/>
          <p:nvPr/>
        </p:nvSpPr>
        <p:spPr>
          <a:xfrm>
            <a:off x="0" y="0"/>
            <a:ext cx="12192000" cy="5420498"/>
          </a:xfrm>
          <a:prstGeom prst="rect">
            <a:avLst/>
          </a:prstGeom>
          <a:solidFill>
            <a:srgbClr val="DAD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	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	</a:t>
            </a:r>
          </a:p>
          <a:p>
            <a:r>
              <a:rPr lang="cs-CZ" dirty="0">
                <a:solidFill>
                  <a:schemeClr val="tx2"/>
                </a:solidFill>
              </a:rPr>
              <a:t>	RDM				RDTM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/>
          </a:p>
          <a:p>
            <a:endParaRPr lang="cs-CZ" dirty="0"/>
          </a:p>
          <a:p>
            <a:pPr algn="ctr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DB96E4-913D-4ECD-AC02-62F1658A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RDM and RDTM – </a:t>
            </a:r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smaller</a:t>
            </a: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size</a:t>
            </a: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</a:t>
            </a: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actuators</a:t>
            </a: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</a:t>
            </a: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old</a:t>
            </a: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RKTM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02049E5-1D90-4B0D-9FDA-114BA33B2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711" y="5508032"/>
            <a:ext cx="3606289" cy="134996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06A69B-2BC1-4FBE-9B0F-D6B75B683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1427" y="1437502"/>
            <a:ext cx="2860556" cy="363431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DC82637-DDFB-4114-970F-96A4317CF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066" y="1572750"/>
            <a:ext cx="3643759" cy="189832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64049C8-8E4B-4F31-9495-A7587E3128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179" y="3767039"/>
            <a:ext cx="3627435" cy="183810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19F029A-845D-4119-B03B-0559D7ABDF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2517" y="3784668"/>
            <a:ext cx="3913194" cy="186296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4EFAAF0-A70D-4198-A9A2-83E3E54663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651" t="45970" r="51575" b="5677"/>
          <a:stretch/>
        </p:blipFill>
        <p:spPr>
          <a:xfrm>
            <a:off x="5467003" y="1307525"/>
            <a:ext cx="2123174" cy="224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1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D0F5836-5E2C-4264-90E8-9AB2A536D37A}"/>
              </a:ext>
            </a:extLst>
          </p:cNvPr>
          <p:cNvSpPr/>
          <p:nvPr/>
        </p:nvSpPr>
        <p:spPr>
          <a:xfrm>
            <a:off x="0" y="0"/>
            <a:ext cx="12192000" cy="5420498"/>
          </a:xfrm>
          <a:prstGeom prst="rect">
            <a:avLst/>
          </a:prstGeom>
          <a:solidFill>
            <a:srgbClr val="DAD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/>
          </a:p>
          <a:p>
            <a:endParaRPr lang="cs-CZ" dirty="0"/>
          </a:p>
          <a:p>
            <a:pPr algn="ctr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DB96E4-913D-4ECD-AC02-62F1658A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</a:t>
            </a:r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designs</a:t>
            </a: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available</a:t>
            </a:r>
            <a:endParaRPr lang="cs-CZ" sz="3200" dirty="0">
              <a:solidFill>
                <a:srgbClr val="41506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02049E5-1D90-4B0D-9FDA-114BA33B2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711" y="5508032"/>
            <a:ext cx="3606289" cy="134996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06A69B-2BC1-4FBE-9B0F-D6B75B683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8175" y="1205817"/>
            <a:ext cx="2860556" cy="363431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B950ECC-1B2A-4C46-B81A-06BFFA35B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051" y="1339390"/>
            <a:ext cx="7347391" cy="521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D0F5836-5E2C-4264-90E8-9AB2A536D37A}"/>
              </a:ext>
            </a:extLst>
          </p:cNvPr>
          <p:cNvSpPr/>
          <p:nvPr/>
        </p:nvSpPr>
        <p:spPr>
          <a:xfrm>
            <a:off x="-370490" y="0"/>
            <a:ext cx="12192000" cy="5420498"/>
          </a:xfrm>
          <a:prstGeom prst="rect">
            <a:avLst/>
          </a:prstGeom>
          <a:solidFill>
            <a:srgbClr val="DAD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DB96E4-913D-4ECD-AC02-62F1658AC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10" y="1194415"/>
            <a:ext cx="10515600" cy="3655881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More </a:t>
            </a:r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published</a:t>
            </a: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on </a:t>
            </a:r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web </a:t>
            </a:r>
            <a:r>
              <a:rPr lang="cs-CZ" sz="3200" dirty="0" err="1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page</a:t>
            </a: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www.mandik.com</a:t>
            </a:r>
            <a:b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from 1.2. 2022</a:t>
            </a:r>
            <a:br>
              <a:rPr lang="cs-CZ" sz="3200" dirty="0">
                <a:solidFill>
                  <a:srgbClr val="4150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dirty="0">
              <a:solidFill>
                <a:srgbClr val="41506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02049E5-1D90-4B0D-9FDA-114BA33B2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711" y="5508032"/>
            <a:ext cx="3606289" cy="1349968"/>
          </a:xfrm>
          <a:prstGeom prst="rect">
            <a:avLst/>
          </a:prstGeo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0AE8973-4FAC-45F6-AF93-27B5F1A709C6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38200" y="1367625"/>
            <a:ext cx="10515600" cy="69878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1554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ndík vzorová Prezentace1 CD studio [opraveno]" id="{7196E6DE-A82B-422A-9D83-0695D99D8B19}" vid="{8418A4DE-0453-49A7-8C83-523DBB8171F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 prezentace Mandik_5.10.2020</Template>
  <TotalTime>873</TotalTime>
  <Words>428</Words>
  <Application>Microsoft Office PowerPoint</Application>
  <PresentationFormat>Širokoúhlá obrazovka</PresentationFormat>
  <Paragraphs>155</Paragraphs>
  <Slides>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Wingdings</vt:lpstr>
      <vt:lpstr>Motiv Office</vt:lpstr>
      <vt:lpstr>         New models RDM and RDTM Mandík regulating dampers </vt:lpstr>
      <vt:lpstr>RDM and RDTM are new models of multiblade regulating dampers</vt:lpstr>
      <vt:lpstr>Technical description - advantages</vt:lpstr>
      <vt:lpstr>RDTM (air-tight) versus RDM (non air-tight) damper</vt:lpstr>
      <vt:lpstr>Technical description - advantages</vt:lpstr>
      <vt:lpstr>RDM and RDTM – smaller size and less actuators, comparison to old RKTM</vt:lpstr>
      <vt:lpstr>Many designs available</vt:lpstr>
      <vt:lpstr>  More information will be published    on our web page www.mandik.com       from 1.2. 2022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Handling Units Mandik</dc:title>
  <dc:creator>Vincent Furjes</dc:creator>
  <cp:lastModifiedBy>Jan Šimsa</cp:lastModifiedBy>
  <cp:revision>38</cp:revision>
  <dcterms:created xsi:type="dcterms:W3CDTF">2020-12-02T07:01:55Z</dcterms:created>
  <dcterms:modified xsi:type="dcterms:W3CDTF">2022-01-12T13:04:52Z</dcterms:modified>
</cp:coreProperties>
</file>